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47"/>
  </p:notesMasterIdLst>
  <p:handoutMasterIdLst>
    <p:handoutMasterId r:id="rId48"/>
  </p:handoutMasterIdLst>
  <p:sldIdLst>
    <p:sldId id="274" r:id="rId2"/>
    <p:sldId id="347" r:id="rId3"/>
    <p:sldId id="343" r:id="rId4"/>
    <p:sldId id="395" r:id="rId5"/>
    <p:sldId id="396" r:id="rId6"/>
    <p:sldId id="349" r:id="rId7"/>
    <p:sldId id="350" r:id="rId8"/>
    <p:sldId id="388" r:id="rId9"/>
    <p:sldId id="387" r:id="rId10"/>
    <p:sldId id="393" r:id="rId11"/>
    <p:sldId id="356" r:id="rId12"/>
    <p:sldId id="386" r:id="rId13"/>
    <p:sldId id="358" r:id="rId14"/>
    <p:sldId id="351" r:id="rId15"/>
    <p:sldId id="379" r:id="rId16"/>
    <p:sldId id="313" r:id="rId17"/>
    <p:sldId id="371" r:id="rId18"/>
    <p:sldId id="320" r:id="rId19"/>
    <p:sldId id="334" r:id="rId20"/>
    <p:sldId id="324" r:id="rId21"/>
    <p:sldId id="325" r:id="rId22"/>
    <p:sldId id="326" r:id="rId23"/>
    <p:sldId id="327" r:id="rId24"/>
    <p:sldId id="290" r:id="rId25"/>
    <p:sldId id="328" r:id="rId26"/>
    <p:sldId id="370" r:id="rId27"/>
    <p:sldId id="391" r:id="rId28"/>
    <p:sldId id="397" r:id="rId29"/>
    <p:sldId id="399" r:id="rId30"/>
    <p:sldId id="398" r:id="rId31"/>
    <p:sldId id="389" r:id="rId32"/>
    <p:sldId id="380" r:id="rId33"/>
    <p:sldId id="355" r:id="rId34"/>
    <p:sldId id="381" r:id="rId35"/>
    <p:sldId id="364" r:id="rId36"/>
    <p:sldId id="365" r:id="rId37"/>
    <p:sldId id="373" r:id="rId38"/>
    <p:sldId id="375" r:id="rId39"/>
    <p:sldId id="382" r:id="rId40"/>
    <p:sldId id="383" r:id="rId41"/>
    <p:sldId id="384" r:id="rId42"/>
    <p:sldId id="385" r:id="rId43"/>
    <p:sldId id="342" r:id="rId44"/>
    <p:sldId id="284" r:id="rId45"/>
    <p:sldId id="33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395F"/>
    <a:srgbClr val="E18F51"/>
    <a:srgbClr val="FF9900"/>
    <a:srgbClr val="777777"/>
    <a:srgbClr val="00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1" autoAdjust="0"/>
    <p:restoredTop sz="94676" autoAdjust="0"/>
  </p:normalViewPr>
  <p:slideViewPr>
    <p:cSldViewPr>
      <p:cViewPr varScale="1">
        <p:scale>
          <a:sx n="110" d="100"/>
          <a:sy n="110" d="100"/>
        </p:scale>
        <p:origin x="99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1.xml"/><Relationship Id="rId26" Type="http://schemas.openxmlformats.org/officeDocument/2006/relationships/slide" Target="slides/slide32.xml"/><Relationship Id="rId3" Type="http://schemas.openxmlformats.org/officeDocument/2006/relationships/slide" Target="slides/slide3.xml"/><Relationship Id="rId21" Type="http://schemas.openxmlformats.org/officeDocument/2006/relationships/slide" Target="slides/slide24.xml"/><Relationship Id="rId34" Type="http://schemas.openxmlformats.org/officeDocument/2006/relationships/slide" Target="slides/slide4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20.xml"/><Relationship Id="rId25" Type="http://schemas.openxmlformats.org/officeDocument/2006/relationships/slide" Target="slides/slide30.xml"/><Relationship Id="rId33" Type="http://schemas.openxmlformats.org/officeDocument/2006/relationships/slide" Target="slides/slide44.xml"/><Relationship Id="rId2" Type="http://schemas.openxmlformats.org/officeDocument/2006/relationships/slide" Target="slides/slide2.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9.xml"/><Relationship Id="rId32" Type="http://schemas.openxmlformats.org/officeDocument/2006/relationships/slide" Target="slides/slide43.xml"/><Relationship Id="rId5" Type="http://schemas.openxmlformats.org/officeDocument/2006/relationships/slide" Target="slides/slide6.xml"/><Relationship Id="rId15" Type="http://schemas.openxmlformats.org/officeDocument/2006/relationships/slide" Target="slides/slide18.xml"/><Relationship Id="rId23" Type="http://schemas.openxmlformats.org/officeDocument/2006/relationships/slide" Target="slides/slide27.xml"/><Relationship Id="rId28" Type="http://schemas.openxmlformats.org/officeDocument/2006/relationships/slide" Target="slides/slide34.xml"/><Relationship Id="rId10" Type="http://schemas.openxmlformats.org/officeDocument/2006/relationships/slide" Target="slides/slide11.xml"/><Relationship Id="rId19" Type="http://schemas.openxmlformats.org/officeDocument/2006/relationships/slide" Target="slides/slide22.xml"/><Relationship Id="rId31" Type="http://schemas.openxmlformats.org/officeDocument/2006/relationships/slide" Target="slides/slide40.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5.xml"/><Relationship Id="rId27" Type="http://schemas.openxmlformats.org/officeDocument/2006/relationships/slide" Target="slides/slide33.xml"/><Relationship Id="rId30"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75131-A9EC-446C-93A5-9937A8EAFF56}" type="doc">
      <dgm:prSet loTypeId="urn:microsoft.com/office/officeart/2005/8/layout/radial2" loCatId="relationship" qsTypeId="urn:microsoft.com/office/officeart/2005/8/quickstyle/simple2" qsCatId="simple" csTypeId="urn:microsoft.com/office/officeart/2005/8/colors/accent3_5" csCatId="accent3" phldr="1"/>
      <dgm:spPr/>
      <dgm:t>
        <a:bodyPr/>
        <a:lstStyle/>
        <a:p>
          <a:endParaRPr lang="en-US"/>
        </a:p>
      </dgm:t>
    </dgm:pt>
    <dgm:pt modelId="{C5AB3B74-BA0E-4222-BF14-2EF2D143F1DB}">
      <dgm:prSet phldrT="[Text]" custT="1"/>
      <dgm:spPr/>
      <dgm:t>
        <a:bodyPr/>
        <a:lstStyle/>
        <a:p>
          <a:r>
            <a:rPr lang="en-US" sz="1200" dirty="0">
              <a:ln/>
            </a:rPr>
            <a:t>1</a:t>
          </a:r>
          <a:r>
            <a:rPr lang="en-US" sz="1200" baseline="30000" dirty="0">
              <a:ln/>
            </a:rPr>
            <a:t>st</a:t>
          </a:r>
          <a:r>
            <a:rPr lang="en-US" sz="1200" dirty="0">
              <a:ln/>
            </a:rPr>
            <a:t> Attempt</a:t>
          </a:r>
        </a:p>
        <a:p>
          <a:r>
            <a:rPr lang="en-US" sz="1100" dirty="0">
              <a:ln/>
            </a:rPr>
            <a:t>Recruitment Volunteer A</a:t>
          </a:r>
        </a:p>
      </dgm:t>
    </dgm:pt>
    <dgm:pt modelId="{B5600B19-6B7C-4724-82D2-D42CB4AC790B}" type="parTrans" cxnId="{754030A1-A41D-4EAD-AB1F-0EAD78567EF4}">
      <dgm:prSet/>
      <dgm:spPr/>
      <dgm:t>
        <a:bodyPr/>
        <a:lstStyle/>
        <a:p>
          <a:endParaRPr lang="en-US" dirty="0"/>
        </a:p>
      </dgm:t>
    </dgm:pt>
    <dgm:pt modelId="{0961425C-7B75-4178-9DB6-2015CE32D69A}" type="sibTrans" cxnId="{754030A1-A41D-4EAD-AB1F-0EAD78567EF4}">
      <dgm:prSet/>
      <dgm:spPr/>
      <dgm:t>
        <a:bodyPr/>
        <a:lstStyle/>
        <a:p>
          <a:endParaRPr lang="en-US"/>
        </a:p>
      </dgm:t>
    </dgm:pt>
    <dgm:pt modelId="{315568F3-D837-4681-8CC2-E5D363D18372}">
      <dgm:prSet phldrT="[Text]" custT="1"/>
      <dgm:spPr/>
      <dgm:t>
        <a:bodyPr/>
        <a:lstStyle/>
        <a:p>
          <a:r>
            <a:rPr lang="en-US" sz="1400" dirty="0"/>
            <a:t>Jan 10th: Potential member was open to learning more about their union, but was not ready to sign up</a:t>
          </a:r>
        </a:p>
      </dgm:t>
    </dgm:pt>
    <dgm:pt modelId="{726D6B8A-F377-499F-AA10-4D940F0C04EC}" type="parTrans" cxnId="{37CA217B-C536-4E7B-A4B0-834CD6C753F3}">
      <dgm:prSet/>
      <dgm:spPr/>
      <dgm:t>
        <a:bodyPr/>
        <a:lstStyle/>
        <a:p>
          <a:endParaRPr lang="en-US"/>
        </a:p>
      </dgm:t>
    </dgm:pt>
    <dgm:pt modelId="{ED5F35B9-6CA9-46C6-9FAC-F87527728D74}" type="sibTrans" cxnId="{37CA217B-C536-4E7B-A4B0-834CD6C753F3}">
      <dgm:prSet/>
      <dgm:spPr/>
      <dgm:t>
        <a:bodyPr/>
        <a:lstStyle/>
        <a:p>
          <a:endParaRPr lang="en-US"/>
        </a:p>
      </dgm:t>
    </dgm:pt>
    <dgm:pt modelId="{728FCC30-D30E-4A9F-8A05-12E5FFA0C4EE}">
      <dgm:prSet phldrT="[Text]" custT="1"/>
      <dgm:spPr/>
      <dgm:t>
        <a:bodyPr/>
        <a:lstStyle/>
        <a:p>
          <a:r>
            <a:rPr lang="en-US" sz="1200" dirty="0">
              <a:ln/>
            </a:rPr>
            <a:t>2</a:t>
          </a:r>
          <a:r>
            <a:rPr lang="en-US" sz="1200" baseline="30000" dirty="0">
              <a:ln/>
            </a:rPr>
            <a:t>nd</a:t>
          </a:r>
          <a:r>
            <a:rPr lang="en-US" sz="1200" dirty="0">
              <a:ln/>
            </a:rPr>
            <a:t> Attempt</a:t>
          </a:r>
        </a:p>
        <a:p>
          <a:r>
            <a:rPr lang="en-US" sz="1100" dirty="0">
              <a:ln/>
            </a:rPr>
            <a:t>Recruitment Volunteer B</a:t>
          </a:r>
        </a:p>
      </dgm:t>
    </dgm:pt>
    <dgm:pt modelId="{0C8BBC6F-3212-40CD-93BA-8196315BA361}" type="parTrans" cxnId="{322674A8-8432-450E-A1F8-7A8C93569DEF}">
      <dgm:prSet/>
      <dgm:spPr/>
      <dgm:t>
        <a:bodyPr/>
        <a:lstStyle/>
        <a:p>
          <a:endParaRPr lang="en-US" dirty="0"/>
        </a:p>
      </dgm:t>
    </dgm:pt>
    <dgm:pt modelId="{ECF65E70-47F6-46F7-9F58-F8D0A1E9B2B6}" type="sibTrans" cxnId="{322674A8-8432-450E-A1F8-7A8C93569DEF}">
      <dgm:prSet/>
      <dgm:spPr/>
      <dgm:t>
        <a:bodyPr/>
        <a:lstStyle/>
        <a:p>
          <a:endParaRPr lang="en-US"/>
        </a:p>
      </dgm:t>
    </dgm:pt>
    <dgm:pt modelId="{EF4A5DBB-5D48-4F8E-AACB-60259F05F7DD}">
      <dgm:prSet phldrT="[Text]" custT="1"/>
      <dgm:spPr/>
      <dgm:t>
        <a:bodyPr/>
        <a:lstStyle/>
        <a:p>
          <a:r>
            <a:rPr lang="en-US" sz="1400" dirty="0"/>
            <a:t>Jan 19th: Potential member asked questions about dues and benefits, but wanted more time before signing</a:t>
          </a:r>
        </a:p>
      </dgm:t>
    </dgm:pt>
    <dgm:pt modelId="{FC763CD3-532B-4049-8EF6-E63E644EB16A}" type="parTrans" cxnId="{E51DA6B5-3AF4-423D-90AF-06C3F6B26960}">
      <dgm:prSet/>
      <dgm:spPr/>
      <dgm:t>
        <a:bodyPr/>
        <a:lstStyle/>
        <a:p>
          <a:endParaRPr lang="en-US"/>
        </a:p>
      </dgm:t>
    </dgm:pt>
    <dgm:pt modelId="{5FF7F5E9-4DD5-4D1A-99A2-CF238D02C5B8}" type="sibTrans" cxnId="{E51DA6B5-3AF4-423D-90AF-06C3F6B26960}">
      <dgm:prSet/>
      <dgm:spPr/>
      <dgm:t>
        <a:bodyPr/>
        <a:lstStyle/>
        <a:p>
          <a:endParaRPr lang="en-US"/>
        </a:p>
      </dgm:t>
    </dgm:pt>
    <dgm:pt modelId="{244B7124-F2A6-4615-8607-325CC36FD86C}">
      <dgm:prSet phldrT="[Text]" custT="1"/>
      <dgm:spPr/>
      <dgm:t>
        <a:bodyPr/>
        <a:lstStyle/>
        <a:p>
          <a:r>
            <a:rPr lang="en-US" sz="1200" dirty="0">
              <a:ln/>
            </a:rPr>
            <a:t>3</a:t>
          </a:r>
          <a:r>
            <a:rPr lang="en-US" sz="1200" baseline="30000" dirty="0">
              <a:ln/>
            </a:rPr>
            <a:t>rd</a:t>
          </a:r>
          <a:r>
            <a:rPr lang="en-US" sz="1200" dirty="0">
              <a:ln/>
            </a:rPr>
            <a:t> Attempt</a:t>
          </a:r>
        </a:p>
        <a:p>
          <a:r>
            <a:rPr lang="en-US" sz="1100" dirty="0">
              <a:ln/>
            </a:rPr>
            <a:t>Recruitment Volunteer C</a:t>
          </a:r>
        </a:p>
      </dgm:t>
    </dgm:pt>
    <dgm:pt modelId="{C85A3937-FEA2-47C7-851C-6A21C4130CA0}" type="parTrans" cxnId="{5BF3BF87-9B54-45C0-8971-8DD169EA14C6}">
      <dgm:prSet/>
      <dgm:spPr/>
      <dgm:t>
        <a:bodyPr/>
        <a:lstStyle/>
        <a:p>
          <a:endParaRPr lang="en-US" dirty="0"/>
        </a:p>
      </dgm:t>
    </dgm:pt>
    <dgm:pt modelId="{1AD075E0-275D-4053-A3D8-ABB27C8ADB05}" type="sibTrans" cxnId="{5BF3BF87-9B54-45C0-8971-8DD169EA14C6}">
      <dgm:prSet/>
      <dgm:spPr/>
      <dgm:t>
        <a:bodyPr/>
        <a:lstStyle/>
        <a:p>
          <a:endParaRPr lang="en-US"/>
        </a:p>
      </dgm:t>
    </dgm:pt>
    <dgm:pt modelId="{E9B6D4FE-840C-4931-B4AE-195340639311}">
      <dgm:prSet phldrT="[Text]" custT="1"/>
      <dgm:spPr/>
      <dgm:t>
        <a:bodyPr/>
        <a:lstStyle/>
        <a:p>
          <a:r>
            <a:rPr lang="en-US" sz="1400" dirty="0"/>
            <a:t>Feb 5th: Potential member signed up to become a member after a short discussion</a:t>
          </a:r>
        </a:p>
      </dgm:t>
    </dgm:pt>
    <dgm:pt modelId="{C4D8D60E-28AB-4470-8B7C-0BFF888252D6}" type="parTrans" cxnId="{90DEAA65-59CE-4E39-9C57-B7F598D58BE8}">
      <dgm:prSet/>
      <dgm:spPr/>
      <dgm:t>
        <a:bodyPr/>
        <a:lstStyle/>
        <a:p>
          <a:endParaRPr lang="en-US"/>
        </a:p>
      </dgm:t>
    </dgm:pt>
    <dgm:pt modelId="{C78D1223-02C2-4DE2-942C-7750CC693A77}" type="sibTrans" cxnId="{90DEAA65-59CE-4E39-9C57-B7F598D58BE8}">
      <dgm:prSet/>
      <dgm:spPr/>
      <dgm:t>
        <a:bodyPr/>
        <a:lstStyle/>
        <a:p>
          <a:endParaRPr lang="en-US"/>
        </a:p>
      </dgm:t>
    </dgm:pt>
    <dgm:pt modelId="{F8CB8786-FBED-4D32-9E15-42C4E4303EA2}" type="pres">
      <dgm:prSet presAssocID="{A3775131-A9EC-446C-93A5-9937A8EAFF56}" presName="composite" presStyleCnt="0">
        <dgm:presLayoutVars>
          <dgm:chMax val="5"/>
          <dgm:dir/>
          <dgm:animLvl val="ctr"/>
          <dgm:resizeHandles val="exact"/>
        </dgm:presLayoutVars>
      </dgm:prSet>
      <dgm:spPr/>
    </dgm:pt>
    <dgm:pt modelId="{89DDF033-894C-451F-B9E3-7435BA077B65}" type="pres">
      <dgm:prSet presAssocID="{A3775131-A9EC-446C-93A5-9937A8EAFF56}" presName="cycle" presStyleCnt="0"/>
      <dgm:spPr/>
    </dgm:pt>
    <dgm:pt modelId="{B68D9AD1-367F-43AD-AEA6-F8026632A8C9}" type="pres">
      <dgm:prSet presAssocID="{A3775131-A9EC-446C-93A5-9937A8EAFF56}" presName="centerShape" presStyleCnt="0"/>
      <dgm:spPr/>
    </dgm:pt>
    <dgm:pt modelId="{F4B2B671-64AE-44A6-9144-83642FBC430C}" type="pres">
      <dgm:prSet presAssocID="{A3775131-A9EC-446C-93A5-9937A8EAFF56}" presName="connSite" presStyleLbl="node1" presStyleIdx="0" presStyleCnt="4"/>
      <dgm:spPr/>
    </dgm:pt>
    <dgm:pt modelId="{F681CC6B-406D-4C3A-9765-9AC1D32922E4}" type="pres">
      <dgm:prSet presAssocID="{A3775131-A9EC-446C-93A5-9937A8EAFF56}" presName="visible" presStyleLbl="node1" presStyleIdx="0" presStyleCnt="4" custScaleY="96569" custLinFactNeighborX="3705" custLinFactNeighborY="987"/>
      <dgm:spPr/>
    </dgm:pt>
    <dgm:pt modelId="{4912D067-E503-45F5-B6C5-157F6C6F362D}" type="pres">
      <dgm:prSet presAssocID="{B5600B19-6B7C-4724-82D2-D42CB4AC790B}" presName="Name25" presStyleLbl="parChTrans1D1" presStyleIdx="0" presStyleCnt="3"/>
      <dgm:spPr/>
    </dgm:pt>
    <dgm:pt modelId="{180C3783-FB2B-4198-B0D3-A6E39589CB95}" type="pres">
      <dgm:prSet presAssocID="{C5AB3B74-BA0E-4222-BF14-2EF2D143F1DB}" presName="node" presStyleCnt="0"/>
      <dgm:spPr/>
    </dgm:pt>
    <dgm:pt modelId="{740C1B5B-32F5-4739-BF16-DEF6A4202706}" type="pres">
      <dgm:prSet presAssocID="{C5AB3B74-BA0E-4222-BF14-2EF2D143F1DB}" presName="parentNode" presStyleLbl="node1" presStyleIdx="1" presStyleCnt="4" custLinFactNeighborX="2052" custLinFactNeighborY="12346">
        <dgm:presLayoutVars>
          <dgm:chMax val="1"/>
          <dgm:bulletEnabled val="1"/>
        </dgm:presLayoutVars>
      </dgm:prSet>
      <dgm:spPr/>
    </dgm:pt>
    <dgm:pt modelId="{4BBEE344-11F3-4FB3-A7B6-CF68E59D37C6}" type="pres">
      <dgm:prSet presAssocID="{C5AB3B74-BA0E-4222-BF14-2EF2D143F1DB}" presName="childNode" presStyleLbl="revTx" presStyleIdx="0" presStyleCnt="3">
        <dgm:presLayoutVars>
          <dgm:bulletEnabled val="1"/>
        </dgm:presLayoutVars>
      </dgm:prSet>
      <dgm:spPr/>
    </dgm:pt>
    <dgm:pt modelId="{5224D8B6-36F5-4E43-8C14-4E95169D2527}" type="pres">
      <dgm:prSet presAssocID="{0C8BBC6F-3212-40CD-93BA-8196315BA361}" presName="Name25" presStyleLbl="parChTrans1D1" presStyleIdx="1" presStyleCnt="3"/>
      <dgm:spPr/>
    </dgm:pt>
    <dgm:pt modelId="{40C1353A-97FC-4E1A-A0F3-7EE27716EC6C}" type="pres">
      <dgm:prSet presAssocID="{728FCC30-D30E-4A9F-8A05-12E5FFA0C4EE}" presName="node" presStyleCnt="0"/>
      <dgm:spPr/>
    </dgm:pt>
    <dgm:pt modelId="{E3C934A9-1F6E-4052-9FEC-3B2F8867350B}" type="pres">
      <dgm:prSet presAssocID="{728FCC30-D30E-4A9F-8A05-12E5FFA0C4EE}" presName="parentNode" presStyleLbl="node1" presStyleIdx="2" presStyleCnt="4" custLinFactNeighborX="45845" custLinFactNeighborY="2696">
        <dgm:presLayoutVars>
          <dgm:chMax val="1"/>
          <dgm:bulletEnabled val="1"/>
        </dgm:presLayoutVars>
      </dgm:prSet>
      <dgm:spPr/>
    </dgm:pt>
    <dgm:pt modelId="{95EA7495-B59F-496B-A7B3-AF7AB0DA37D1}" type="pres">
      <dgm:prSet presAssocID="{728FCC30-D30E-4A9F-8A05-12E5FFA0C4EE}" presName="childNode" presStyleLbl="revTx" presStyleIdx="1" presStyleCnt="3">
        <dgm:presLayoutVars>
          <dgm:bulletEnabled val="1"/>
        </dgm:presLayoutVars>
      </dgm:prSet>
      <dgm:spPr/>
    </dgm:pt>
    <dgm:pt modelId="{88DC6C9D-7445-47D3-806C-3BC3879C8077}" type="pres">
      <dgm:prSet presAssocID="{C85A3937-FEA2-47C7-851C-6A21C4130CA0}" presName="Name25" presStyleLbl="parChTrans1D1" presStyleIdx="2" presStyleCnt="3"/>
      <dgm:spPr/>
    </dgm:pt>
    <dgm:pt modelId="{A76B0D1C-AA57-488D-8F27-29B265C91E44}" type="pres">
      <dgm:prSet presAssocID="{244B7124-F2A6-4615-8607-325CC36FD86C}" presName="node" presStyleCnt="0"/>
      <dgm:spPr/>
    </dgm:pt>
    <dgm:pt modelId="{07D18B95-B168-4659-B13F-FBE4687D8CD6}" type="pres">
      <dgm:prSet presAssocID="{244B7124-F2A6-4615-8607-325CC36FD86C}" presName="parentNode" presStyleLbl="node1" presStyleIdx="3" presStyleCnt="4" custLinFactNeighborX="-3204" custLinFactNeighborY="-7166">
        <dgm:presLayoutVars>
          <dgm:chMax val="1"/>
          <dgm:bulletEnabled val="1"/>
        </dgm:presLayoutVars>
      </dgm:prSet>
      <dgm:spPr/>
    </dgm:pt>
    <dgm:pt modelId="{D79954BD-B9DA-4586-8FBD-E006CDF2CF96}" type="pres">
      <dgm:prSet presAssocID="{244B7124-F2A6-4615-8607-325CC36FD86C}" presName="childNode" presStyleLbl="revTx" presStyleIdx="2" presStyleCnt="3">
        <dgm:presLayoutVars>
          <dgm:bulletEnabled val="1"/>
        </dgm:presLayoutVars>
      </dgm:prSet>
      <dgm:spPr/>
    </dgm:pt>
  </dgm:ptLst>
  <dgm:cxnLst>
    <dgm:cxn modelId="{4F990D26-E56B-4BF3-8DF4-F249F6D88C71}" type="presOf" srcId="{0C8BBC6F-3212-40CD-93BA-8196315BA361}" destId="{5224D8B6-36F5-4E43-8C14-4E95169D2527}" srcOrd="0" destOrd="0" presId="urn:microsoft.com/office/officeart/2005/8/layout/radial2"/>
    <dgm:cxn modelId="{90DEAA65-59CE-4E39-9C57-B7F598D58BE8}" srcId="{244B7124-F2A6-4615-8607-325CC36FD86C}" destId="{E9B6D4FE-840C-4931-B4AE-195340639311}" srcOrd="0" destOrd="0" parTransId="{C4D8D60E-28AB-4470-8B7C-0BFF888252D6}" sibTransId="{C78D1223-02C2-4DE2-942C-7750CC693A77}"/>
    <dgm:cxn modelId="{3E568178-CA53-4480-A91F-3B49451728C7}" type="presOf" srcId="{B5600B19-6B7C-4724-82D2-D42CB4AC790B}" destId="{4912D067-E503-45F5-B6C5-157F6C6F362D}" srcOrd="0" destOrd="0" presId="urn:microsoft.com/office/officeart/2005/8/layout/radial2"/>
    <dgm:cxn modelId="{37CA217B-C536-4E7B-A4B0-834CD6C753F3}" srcId="{C5AB3B74-BA0E-4222-BF14-2EF2D143F1DB}" destId="{315568F3-D837-4681-8CC2-E5D363D18372}" srcOrd="0" destOrd="0" parTransId="{726D6B8A-F377-499F-AA10-4D940F0C04EC}" sibTransId="{ED5F35B9-6CA9-46C6-9FAC-F87527728D74}"/>
    <dgm:cxn modelId="{A31AE786-5DDA-4BBD-9577-E71C829AAC05}" type="presOf" srcId="{315568F3-D837-4681-8CC2-E5D363D18372}" destId="{4BBEE344-11F3-4FB3-A7B6-CF68E59D37C6}" srcOrd="0" destOrd="0" presId="urn:microsoft.com/office/officeart/2005/8/layout/radial2"/>
    <dgm:cxn modelId="{5BF3BF87-9B54-45C0-8971-8DD169EA14C6}" srcId="{A3775131-A9EC-446C-93A5-9937A8EAFF56}" destId="{244B7124-F2A6-4615-8607-325CC36FD86C}" srcOrd="2" destOrd="0" parTransId="{C85A3937-FEA2-47C7-851C-6A21C4130CA0}" sibTransId="{1AD075E0-275D-4053-A3D8-ABB27C8ADB05}"/>
    <dgm:cxn modelId="{E79E7199-5D91-4A3B-9BAD-F37615F2CA0C}" type="presOf" srcId="{EF4A5DBB-5D48-4F8E-AACB-60259F05F7DD}" destId="{95EA7495-B59F-496B-A7B3-AF7AB0DA37D1}" srcOrd="0" destOrd="0" presId="urn:microsoft.com/office/officeart/2005/8/layout/radial2"/>
    <dgm:cxn modelId="{754030A1-A41D-4EAD-AB1F-0EAD78567EF4}" srcId="{A3775131-A9EC-446C-93A5-9937A8EAFF56}" destId="{C5AB3B74-BA0E-4222-BF14-2EF2D143F1DB}" srcOrd="0" destOrd="0" parTransId="{B5600B19-6B7C-4724-82D2-D42CB4AC790B}" sibTransId="{0961425C-7B75-4178-9DB6-2015CE32D69A}"/>
    <dgm:cxn modelId="{45121BA3-8FF3-4027-95EC-F09561856AD3}" type="presOf" srcId="{C5AB3B74-BA0E-4222-BF14-2EF2D143F1DB}" destId="{740C1B5B-32F5-4739-BF16-DEF6A4202706}" srcOrd="0" destOrd="0" presId="urn:microsoft.com/office/officeart/2005/8/layout/radial2"/>
    <dgm:cxn modelId="{322674A8-8432-450E-A1F8-7A8C93569DEF}" srcId="{A3775131-A9EC-446C-93A5-9937A8EAFF56}" destId="{728FCC30-D30E-4A9F-8A05-12E5FFA0C4EE}" srcOrd="1" destOrd="0" parTransId="{0C8BBC6F-3212-40CD-93BA-8196315BA361}" sibTransId="{ECF65E70-47F6-46F7-9F58-F8D0A1E9B2B6}"/>
    <dgm:cxn modelId="{3753BAAB-37A9-4297-80BF-7455A9C87B8A}" type="presOf" srcId="{E9B6D4FE-840C-4931-B4AE-195340639311}" destId="{D79954BD-B9DA-4586-8FBD-E006CDF2CF96}" srcOrd="0" destOrd="0" presId="urn:microsoft.com/office/officeart/2005/8/layout/radial2"/>
    <dgm:cxn modelId="{7AD2CBB2-3ED2-44F0-A204-653602459551}" type="presOf" srcId="{728FCC30-D30E-4A9F-8A05-12E5FFA0C4EE}" destId="{E3C934A9-1F6E-4052-9FEC-3B2F8867350B}" srcOrd="0" destOrd="0" presId="urn:microsoft.com/office/officeart/2005/8/layout/radial2"/>
    <dgm:cxn modelId="{E51DA6B5-3AF4-423D-90AF-06C3F6B26960}" srcId="{728FCC30-D30E-4A9F-8A05-12E5FFA0C4EE}" destId="{EF4A5DBB-5D48-4F8E-AACB-60259F05F7DD}" srcOrd="0" destOrd="0" parTransId="{FC763CD3-532B-4049-8EF6-E63E644EB16A}" sibTransId="{5FF7F5E9-4DD5-4D1A-99A2-CF238D02C5B8}"/>
    <dgm:cxn modelId="{91591DE1-2366-4C6C-A131-010348DDF2BC}" type="presOf" srcId="{C85A3937-FEA2-47C7-851C-6A21C4130CA0}" destId="{88DC6C9D-7445-47D3-806C-3BC3879C8077}" srcOrd="0" destOrd="0" presId="urn:microsoft.com/office/officeart/2005/8/layout/radial2"/>
    <dgm:cxn modelId="{DF9EF2F9-A226-4106-BB25-09EF8701A879}" type="presOf" srcId="{244B7124-F2A6-4615-8607-325CC36FD86C}" destId="{07D18B95-B168-4659-B13F-FBE4687D8CD6}" srcOrd="0" destOrd="0" presId="urn:microsoft.com/office/officeart/2005/8/layout/radial2"/>
    <dgm:cxn modelId="{461AB1FA-EE94-4297-8FE1-81ED987905AC}" type="presOf" srcId="{A3775131-A9EC-446C-93A5-9937A8EAFF56}" destId="{F8CB8786-FBED-4D32-9E15-42C4E4303EA2}" srcOrd="0" destOrd="0" presId="urn:microsoft.com/office/officeart/2005/8/layout/radial2"/>
    <dgm:cxn modelId="{DD0FD03D-9EDC-4647-ACDB-D687E4FF97C2}" type="presParOf" srcId="{F8CB8786-FBED-4D32-9E15-42C4E4303EA2}" destId="{89DDF033-894C-451F-B9E3-7435BA077B65}" srcOrd="0" destOrd="0" presId="urn:microsoft.com/office/officeart/2005/8/layout/radial2"/>
    <dgm:cxn modelId="{1276E2FD-278F-4EE4-A3C8-1039362C907C}" type="presParOf" srcId="{89DDF033-894C-451F-B9E3-7435BA077B65}" destId="{B68D9AD1-367F-43AD-AEA6-F8026632A8C9}" srcOrd="0" destOrd="0" presId="urn:microsoft.com/office/officeart/2005/8/layout/radial2"/>
    <dgm:cxn modelId="{D9D295FE-3B4B-4000-A01E-322C38522C42}" type="presParOf" srcId="{B68D9AD1-367F-43AD-AEA6-F8026632A8C9}" destId="{F4B2B671-64AE-44A6-9144-83642FBC430C}" srcOrd="0" destOrd="0" presId="urn:microsoft.com/office/officeart/2005/8/layout/radial2"/>
    <dgm:cxn modelId="{CBC1F57E-A6D2-414A-867B-BA8345FAD0B9}" type="presParOf" srcId="{B68D9AD1-367F-43AD-AEA6-F8026632A8C9}" destId="{F681CC6B-406D-4C3A-9765-9AC1D32922E4}" srcOrd="1" destOrd="0" presId="urn:microsoft.com/office/officeart/2005/8/layout/radial2"/>
    <dgm:cxn modelId="{AFF8263B-FD94-4298-AC5A-91696D6CD4B0}" type="presParOf" srcId="{89DDF033-894C-451F-B9E3-7435BA077B65}" destId="{4912D067-E503-45F5-B6C5-157F6C6F362D}" srcOrd="1" destOrd="0" presId="urn:microsoft.com/office/officeart/2005/8/layout/radial2"/>
    <dgm:cxn modelId="{890E2ACC-C69A-4171-8652-F2E1374823D0}" type="presParOf" srcId="{89DDF033-894C-451F-B9E3-7435BA077B65}" destId="{180C3783-FB2B-4198-B0D3-A6E39589CB95}" srcOrd="2" destOrd="0" presId="urn:microsoft.com/office/officeart/2005/8/layout/radial2"/>
    <dgm:cxn modelId="{A68BD6CA-EC6E-4E13-AB5D-0547A1579B00}" type="presParOf" srcId="{180C3783-FB2B-4198-B0D3-A6E39589CB95}" destId="{740C1B5B-32F5-4739-BF16-DEF6A4202706}" srcOrd="0" destOrd="0" presId="urn:microsoft.com/office/officeart/2005/8/layout/radial2"/>
    <dgm:cxn modelId="{C2EE9DBA-C9C5-4DF6-8825-13B175170F3C}" type="presParOf" srcId="{180C3783-FB2B-4198-B0D3-A6E39589CB95}" destId="{4BBEE344-11F3-4FB3-A7B6-CF68E59D37C6}" srcOrd="1" destOrd="0" presId="urn:microsoft.com/office/officeart/2005/8/layout/radial2"/>
    <dgm:cxn modelId="{B79BF988-7B3B-4B14-835C-9E7EEF5696C5}" type="presParOf" srcId="{89DDF033-894C-451F-B9E3-7435BA077B65}" destId="{5224D8B6-36F5-4E43-8C14-4E95169D2527}" srcOrd="3" destOrd="0" presId="urn:microsoft.com/office/officeart/2005/8/layout/radial2"/>
    <dgm:cxn modelId="{E01BE036-9719-475B-AF0F-B3E39BD498CB}" type="presParOf" srcId="{89DDF033-894C-451F-B9E3-7435BA077B65}" destId="{40C1353A-97FC-4E1A-A0F3-7EE27716EC6C}" srcOrd="4" destOrd="0" presId="urn:microsoft.com/office/officeart/2005/8/layout/radial2"/>
    <dgm:cxn modelId="{BA1DBDEB-1AB1-45E9-B599-B55C8251F9CA}" type="presParOf" srcId="{40C1353A-97FC-4E1A-A0F3-7EE27716EC6C}" destId="{E3C934A9-1F6E-4052-9FEC-3B2F8867350B}" srcOrd="0" destOrd="0" presId="urn:microsoft.com/office/officeart/2005/8/layout/radial2"/>
    <dgm:cxn modelId="{61E4A051-3298-4E2C-86C3-2C3CCD302A7C}" type="presParOf" srcId="{40C1353A-97FC-4E1A-A0F3-7EE27716EC6C}" destId="{95EA7495-B59F-496B-A7B3-AF7AB0DA37D1}" srcOrd="1" destOrd="0" presId="urn:microsoft.com/office/officeart/2005/8/layout/radial2"/>
    <dgm:cxn modelId="{AA361A4F-6C8E-413D-ADCE-56E057141EFF}" type="presParOf" srcId="{89DDF033-894C-451F-B9E3-7435BA077B65}" destId="{88DC6C9D-7445-47D3-806C-3BC3879C8077}" srcOrd="5" destOrd="0" presId="urn:microsoft.com/office/officeart/2005/8/layout/radial2"/>
    <dgm:cxn modelId="{BA2C66DA-75F2-46AE-BEB2-2CB90D2BDE42}" type="presParOf" srcId="{89DDF033-894C-451F-B9E3-7435BA077B65}" destId="{A76B0D1C-AA57-488D-8F27-29B265C91E44}" srcOrd="6" destOrd="0" presId="urn:microsoft.com/office/officeart/2005/8/layout/radial2"/>
    <dgm:cxn modelId="{CB1699C2-996B-474C-BB4C-77B64BEEC554}" type="presParOf" srcId="{A76B0D1C-AA57-488D-8F27-29B265C91E44}" destId="{07D18B95-B168-4659-B13F-FBE4687D8CD6}" srcOrd="0" destOrd="0" presId="urn:microsoft.com/office/officeart/2005/8/layout/radial2"/>
    <dgm:cxn modelId="{B41E4BE5-3EAD-45F0-A38E-FB37426D0F10}" type="presParOf" srcId="{A76B0D1C-AA57-488D-8F27-29B265C91E44}" destId="{D79954BD-B9DA-4586-8FBD-E006CDF2CF9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C6C9D-7445-47D3-806C-3BC3879C8077}">
      <dsp:nvSpPr>
        <dsp:cNvPr id="0" name=""/>
        <dsp:cNvSpPr/>
      </dsp:nvSpPr>
      <dsp:spPr>
        <a:xfrm rot="2501784">
          <a:off x="2485673" y="3103307"/>
          <a:ext cx="604216" cy="52558"/>
        </a:xfrm>
        <a:custGeom>
          <a:avLst/>
          <a:gdLst/>
          <a:ahLst/>
          <a:cxnLst/>
          <a:rect l="0" t="0" r="0" b="0"/>
          <a:pathLst>
            <a:path>
              <a:moveTo>
                <a:pt x="0" y="26279"/>
              </a:moveTo>
              <a:lnTo>
                <a:pt x="604216" y="26279"/>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4D8B6-36F5-4E43-8C14-4E95169D2527}">
      <dsp:nvSpPr>
        <dsp:cNvPr id="0" name=""/>
        <dsp:cNvSpPr/>
      </dsp:nvSpPr>
      <dsp:spPr>
        <a:xfrm rot="43621">
          <a:off x="2562149" y="2244982"/>
          <a:ext cx="1353838" cy="52558"/>
        </a:xfrm>
        <a:custGeom>
          <a:avLst/>
          <a:gdLst/>
          <a:ahLst/>
          <a:cxnLst/>
          <a:rect l="0" t="0" r="0" b="0"/>
          <a:pathLst>
            <a:path>
              <a:moveTo>
                <a:pt x="0" y="26279"/>
              </a:moveTo>
              <a:lnTo>
                <a:pt x="1353838" y="26279"/>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12D067-E503-45F5-B6C5-157F6C6F362D}">
      <dsp:nvSpPr>
        <dsp:cNvPr id="0" name=""/>
        <dsp:cNvSpPr/>
      </dsp:nvSpPr>
      <dsp:spPr>
        <a:xfrm rot="19242726">
          <a:off x="2488940" y="1401087"/>
          <a:ext cx="648270" cy="52558"/>
        </a:xfrm>
        <a:custGeom>
          <a:avLst/>
          <a:gdLst/>
          <a:ahLst/>
          <a:cxnLst/>
          <a:rect l="0" t="0" r="0" b="0"/>
          <a:pathLst>
            <a:path>
              <a:moveTo>
                <a:pt x="0" y="26279"/>
              </a:moveTo>
              <a:lnTo>
                <a:pt x="648270" y="26279"/>
              </a:lnTo>
            </a:path>
          </a:pathLst>
        </a:custGeom>
        <a:noFill/>
        <a:ln w="19050"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1CC6B-406D-4C3A-9765-9AC1D32922E4}">
      <dsp:nvSpPr>
        <dsp:cNvPr id="0" name=""/>
        <dsp:cNvSpPr/>
      </dsp:nvSpPr>
      <dsp:spPr>
        <a:xfrm>
          <a:off x="800773" y="1228247"/>
          <a:ext cx="2166714" cy="2092374"/>
        </a:xfrm>
        <a:prstGeom prst="ellipse">
          <a:avLst/>
        </a:prstGeom>
        <a:solidFill>
          <a:schemeClr val="accent3">
            <a:alpha val="9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40C1B5B-32F5-4739-BF16-DEF6A4202706}">
      <dsp:nvSpPr>
        <dsp:cNvPr id="0" name=""/>
        <dsp:cNvSpPr/>
      </dsp:nvSpPr>
      <dsp:spPr>
        <a:xfrm>
          <a:off x="2917027" y="160503"/>
          <a:ext cx="1300028" cy="1300028"/>
        </a:xfrm>
        <a:prstGeom prst="ellipse">
          <a:avLst/>
        </a:prstGeom>
        <a:solidFill>
          <a:schemeClr val="accent3">
            <a:alpha val="90000"/>
            <a:hueOff val="0"/>
            <a:satOff val="0"/>
            <a:lumOff val="0"/>
            <a:alphaOff val="-13333"/>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rPr>
            <a:t>1</a:t>
          </a:r>
          <a:r>
            <a:rPr lang="en-US" sz="1200" kern="1200" baseline="30000" dirty="0">
              <a:ln/>
            </a:rPr>
            <a:t>st</a:t>
          </a:r>
          <a:r>
            <a:rPr lang="en-US" sz="1200" kern="1200" dirty="0">
              <a:ln/>
            </a:rPr>
            <a:t> Attempt</a:t>
          </a:r>
        </a:p>
        <a:p>
          <a:pPr marL="0" lvl="0" indent="0" algn="ctr" defTabSz="533400">
            <a:lnSpc>
              <a:spcPct val="90000"/>
            </a:lnSpc>
            <a:spcBef>
              <a:spcPct val="0"/>
            </a:spcBef>
            <a:spcAft>
              <a:spcPct val="35000"/>
            </a:spcAft>
            <a:buNone/>
          </a:pPr>
          <a:r>
            <a:rPr lang="en-US" sz="1100" kern="1200" dirty="0">
              <a:ln/>
            </a:rPr>
            <a:t>Recruitment Volunteer A</a:t>
          </a:r>
        </a:p>
      </dsp:txBody>
      <dsp:txXfrm>
        <a:off x="3107412" y="350888"/>
        <a:ext cx="919258" cy="919258"/>
      </dsp:txXfrm>
    </dsp:sp>
    <dsp:sp modelId="{4BBEE344-11F3-4FB3-A7B6-CF68E59D37C6}">
      <dsp:nvSpPr>
        <dsp:cNvPr id="0" name=""/>
        <dsp:cNvSpPr/>
      </dsp:nvSpPr>
      <dsp:spPr>
        <a:xfrm>
          <a:off x="4347058" y="160503"/>
          <a:ext cx="1950042" cy="130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Jan 10th: Potential member was open to learning more about their union, but was not ready to sign up</a:t>
          </a:r>
        </a:p>
      </dsp:txBody>
      <dsp:txXfrm>
        <a:off x="4347058" y="160503"/>
        <a:ext cx="1950042" cy="1300028"/>
      </dsp:txXfrm>
    </dsp:sp>
    <dsp:sp modelId="{E3C934A9-1F6E-4052-9FEC-3B2F8867350B}">
      <dsp:nvSpPr>
        <dsp:cNvPr id="0" name=""/>
        <dsp:cNvSpPr/>
      </dsp:nvSpPr>
      <dsp:spPr>
        <a:xfrm>
          <a:off x="3915880" y="1638083"/>
          <a:ext cx="1300028" cy="1300028"/>
        </a:xfrm>
        <a:prstGeom prst="ellipse">
          <a:avLst/>
        </a:prstGeom>
        <a:solidFill>
          <a:schemeClr val="accent3">
            <a:alpha val="90000"/>
            <a:hueOff val="0"/>
            <a:satOff val="0"/>
            <a:lumOff val="0"/>
            <a:alphaOff val="-26667"/>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rPr>
            <a:t>2</a:t>
          </a:r>
          <a:r>
            <a:rPr lang="en-US" sz="1200" kern="1200" baseline="30000" dirty="0">
              <a:ln/>
            </a:rPr>
            <a:t>nd</a:t>
          </a:r>
          <a:r>
            <a:rPr lang="en-US" sz="1200" kern="1200" dirty="0">
              <a:ln/>
            </a:rPr>
            <a:t> Attempt</a:t>
          </a:r>
        </a:p>
        <a:p>
          <a:pPr marL="0" lvl="0" indent="0" algn="ctr" defTabSz="533400">
            <a:lnSpc>
              <a:spcPct val="90000"/>
            </a:lnSpc>
            <a:spcBef>
              <a:spcPct val="0"/>
            </a:spcBef>
            <a:spcAft>
              <a:spcPct val="35000"/>
            </a:spcAft>
            <a:buNone/>
          </a:pPr>
          <a:r>
            <a:rPr lang="en-US" sz="1100" kern="1200" dirty="0">
              <a:ln/>
            </a:rPr>
            <a:t>Recruitment Volunteer B</a:t>
          </a:r>
        </a:p>
      </dsp:txBody>
      <dsp:txXfrm>
        <a:off x="4106265" y="1828468"/>
        <a:ext cx="919258" cy="919258"/>
      </dsp:txXfrm>
    </dsp:sp>
    <dsp:sp modelId="{95EA7495-B59F-496B-A7B3-AF7AB0DA37D1}">
      <dsp:nvSpPr>
        <dsp:cNvPr id="0" name=""/>
        <dsp:cNvSpPr/>
      </dsp:nvSpPr>
      <dsp:spPr>
        <a:xfrm>
          <a:off x="5345911" y="1638083"/>
          <a:ext cx="1950042" cy="130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Jan 19th: Potential member asked questions about dues and benefits, but wanted more time before signing</a:t>
          </a:r>
        </a:p>
      </dsp:txBody>
      <dsp:txXfrm>
        <a:off x="5345911" y="1638083"/>
        <a:ext cx="1950042" cy="1300028"/>
      </dsp:txXfrm>
    </dsp:sp>
    <dsp:sp modelId="{07D18B95-B168-4659-B13F-FBE4687D8CD6}">
      <dsp:nvSpPr>
        <dsp:cNvPr id="0" name=""/>
        <dsp:cNvSpPr/>
      </dsp:nvSpPr>
      <dsp:spPr>
        <a:xfrm>
          <a:off x="2848698" y="3112908"/>
          <a:ext cx="1300028" cy="1300028"/>
        </a:xfrm>
        <a:prstGeom prst="ellipse">
          <a:avLst/>
        </a:prstGeom>
        <a:solidFill>
          <a:schemeClr val="accent3">
            <a:alpha val="90000"/>
            <a:hueOff val="0"/>
            <a:satOff val="0"/>
            <a:lumOff val="0"/>
            <a:alphaOff val="-4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n/>
            </a:rPr>
            <a:t>3</a:t>
          </a:r>
          <a:r>
            <a:rPr lang="en-US" sz="1200" kern="1200" baseline="30000" dirty="0">
              <a:ln/>
            </a:rPr>
            <a:t>rd</a:t>
          </a:r>
          <a:r>
            <a:rPr lang="en-US" sz="1200" kern="1200" dirty="0">
              <a:ln/>
            </a:rPr>
            <a:t> Attempt</a:t>
          </a:r>
        </a:p>
        <a:p>
          <a:pPr marL="0" lvl="0" indent="0" algn="ctr" defTabSz="533400">
            <a:lnSpc>
              <a:spcPct val="90000"/>
            </a:lnSpc>
            <a:spcBef>
              <a:spcPct val="0"/>
            </a:spcBef>
            <a:spcAft>
              <a:spcPct val="35000"/>
            </a:spcAft>
            <a:buNone/>
          </a:pPr>
          <a:r>
            <a:rPr lang="en-US" sz="1100" kern="1200" dirty="0">
              <a:ln/>
            </a:rPr>
            <a:t>Recruitment Volunteer C</a:t>
          </a:r>
        </a:p>
      </dsp:txBody>
      <dsp:txXfrm>
        <a:off x="3039083" y="3303293"/>
        <a:ext cx="919258" cy="919258"/>
      </dsp:txXfrm>
    </dsp:sp>
    <dsp:sp modelId="{D79954BD-B9DA-4586-8FBD-E006CDF2CF96}">
      <dsp:nvSpPr>
        <dsp:cNvPr id="0" name=""/>
        <dsp:cNvSpPr/>
      </dsp:nvSpPr>
      <dsp:spPr>
        <a:xfrm>
          <a:off x="4278729" y="3112908"/>
          <a:ext cx="1950042" cy="130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Feb 5th: Potential member signed up to become a member after a short discussion</a:t>
          </a:r>
        </a:p>
      </dsp:txBody>
      <dsp:txXfrm>
        <a:off x="4278729" y="3112908"/>
        <a:ext cx="1950042" cy="130002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48B36A7E-4849-49E2-9A8D-1EB06B9002CB}" type="datetimeFigureOut">
              <a:rPr lang="en-US" smtClean="0"/>
              <a:t>6/17/2019</a:t>
            </a:fld>
            <a:endParaRPr lang="en-US" dirty="0"/>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FDD7D237-463E-4B8D-B352-B2498C68735C}" type="slidenum">
              <a:rPr lang="en-US" smtClean="0"/>
              <a:t>‹#›</a:t>
            </a:fld>
            <a:endParaRPr lang="en-US" dirty="0"/>
          </a:p>
        </p:txBody>
      </p:sp>
    </p:spTree>
    <p:extLst>
      <p:ext uri="{BB962C8B-B14F-4D97-AF65-F5344CB8AC3E}">
        <p14:creationId xmlns:p14="http://schemas.microsoft.com/office/powerpoint/2010/main" val="641099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0B18EB-EFD1-4AAF-A221-B9842DFE8325}" type="datetimeFigureOut">
              <a:rPr lang="en-US" smtClean="0"/>
              <a:pPr/>
              <a:t>6/17/2019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8A08C4-9BC3-4763-B78F-46963A64D4B6}" type="slidenum">
              <a:rPr lang="en-US" smtClean="0"/>
              <a:pPr/>
              <a:t>‹#›</a:t>
            </a:fld>
            <a:endParaRPr lang="en-US" dirty="0"/>
          </a:p>
        </p:txBody>
      </p:sp>
    </p:spTree>
    <p:extLst>
      <p:ext uri="{BB962C8B-B14F-4D97-AF65-F5344CB8AC3E}">
        <p14:creationId xmlns:p14="http://schemas.microsoft.com/office/powerpoint/2010/main" val="149011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1</a:t>
            </a:fld>
            <a:endParaRPr lang="en-US" dirty="0"/>
          </a:p>
        </p:txBody>
      </p:sp>
    </p:spTree>
    <p:extLst>
      <p:ext uri="{BB962C8B-B14F-4D97-AF65-F5344CB8AC3E}">
        <p14:creationId xmlns:p14="http://schemas.microsoft.com/office/powerpoint/2010/main" val="2147016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13</a:t>
            </a:fld>
            <a:endParaRPr lang="en-US" dirty="0"/>
          </a:p>
        </p:txBody>
      </p:sp>
    </p:spTree>
    <p:extLst>
      <p:ext uri="{BB962C8B-B14F-4D97-AF65-F5344CB8AC3E}">
        <p14:creationId xmlns:p14="http://schemas.microsoft.com/office/powerpoint/2010/main" val="262171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the employees, working together through our EA, is the only entity advocating for our career and livelihood.  We cannot count on politicians or managements to fix things for us if we are not willing to do it ourselves.  </a:t>
            </a:r>
          </a:p>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14</a:t>
            </a:fld>
            <a:endParaRPr lang="en-US" dirty="0"/>
          </a:p>
        </p:txBody>
      </p:sp>
    </p:spTree>
    <p:extLst>
      <p:ext uri="{BB962C8B-B14F-4D97-AF65-F5344CB8AC3E}">
        <p14:creationId xmlns:p14="http://schemas.microsoft.com/office/powerpoint/2010/main" val="227695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dirty="0"/>
          </a:p>
        </p:txBody>
      </p:sp>
      <p:sp>
        <p:nvSpPr>
          <p:cNvPr id="307" name="Shape 307"/>
          <p:cNvSpPr>
            <a:spLocks noGrp="1"/>
          </p:cNvSpPr>
          <p:nvPr>
            <p:ph type="body" sz="quarter" idx="1"/>
          </p:nvPr>
        </p:nvSpPr>
        <p:spPr>
          <a:prstGeom prst="rect">
            <a:avLst/>
          </a:prstGeom>
        </p:spPr>
        <p:txBody>
          <a:bodyPr/>
          <a:lstStyle/>
          <a:p>
            <a:r>
              <a:rPr dirty="0"/>
              <a:t>Paul T</a:t>
            </a:r>
          </a:p>
        </p:txBody>
      </p:sp>
    </p:spTree>
    <p:extLst>
      <p:ext uri="{BB962C8B-B14F-4D97-AF65-F5344CB8AC3E}">
        <p14:creationId xmlns:p14="http://schemas.microsoft.com/office/powerpoint/2010/main" val="166688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10"/>
          </p:nvPr>
        </p:nvSpPr>
        <p:spPr/>
        <p:txBody>
          <a:bodyPr/>
          <a:lstStyle/>
          <a:p>
            <a:fld id="{C18A08C4-9BC3-4763-B78F-46963A64D4B6}" type="slidenum">
              <a:rPr lang="en-US" smtClean="0"/>
              <a:pPr/>
              <a:t>18</a:t>
            </a:fld>
            <a:endParaRPr lang="en-US" dirty="0"/>
          </a:p>
        </p:txBody>
      </p:sp>
    </p:spTree>
    <p:extLst>
      <p:ext uri="{BB962C8B-B14F-4D97-AF65-F5344CB8AC3E}">
        <p14:creationId xmlns:p14="http://schemas.microsoft.com/office/powerpoint/2010/main" val="236754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19</a:t>
            </a:fld>
            <a:endParaRPr lang="en-US" dirty="0"/>
          </a:p>
        </p:txBody>
      </p:sp>
    </p:spTree>
    <p:extLst>
      <p:ext uri="{BB962C8B-B14F-4D97-AF65-F5344CB8AC3E}">
        <p14:creationId xmlns:p14="http://schemas.microsoft.com/office/powerpoint/2010/main" val="127701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S</a:t>
            </a:r>
          </a:p>
        </p:txBody>
      </p:sp>
      <p:sp>
        <p:nvSpPr>
          <p:cNvPr id="4" name="Slide Number Placeholder 3"/>
          <p:cNvSpPr>
            <a:spLocks noGrp="1"/>
          </p:cNvSpPr>
          <p:nvPr>
            <p:ph type="sldNum" sz="quarter" idx="10"/>
          </p:nvPr>
        </p:nvSpPr>
        <p:spPr/>
        <p:txBody>
          <a:bodyPr/>
          <a:lstStyle/>
          <a:p>
            <a:fld id="{C18A08C4-9BC3-4763-B78F-46963A64D4B6}" type="slidenum">
              <a:rPr lang="en-US" smtClean="0"/>
              <a:pPr/>
              <a:t>23</a:t>
            </a:fld>
            <a:endParaRPr lang="en-US" dirty="0"/>
          </a:p>
        </p:txBody>
      </p:sp>
    </p:spTree>
    <p:extLst>
      <p:ext uri="{BB962C8B-B14F-4D97-AF65-F5344CB8AC3E}">
        <p14:creationId xmlns:p14="http://schemas.microsoft.com/office/powerpoint/2010/main" val="186207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24</a:t>
            </a:fld>
            <a:endParaRPr lang="en-US" dirty="0"/>
          </a:p>
        </p:txBody>
      </p:sp>
    </p:spTree>
    <p:extLst>
      <p:ext uri="{BB962C8B-B14F-4D97-AF65-F5344CB8AC3E}">
        <p14:creationId xmlns:p14="http://schemas.microsoft.com/office/powerpoint/2010/main" val="1792155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33</a:t>
            </a:fld>
            <a:endParaRPr lang="en-US" dirty="0"/>
          </a:p>
        </p:txBody>
      </p:sp>
    </p:spTree>
    <p:extLst>
      <p:ext uri="{BB962C8B-B14F-4D97-AF65-F5344CB8AC3E}">
        <p14:creationId xmlns:p14="http://schemas.microsoft.com/office/powerpoint/2010/main" val="2222996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34</a:t>
            </a:fld>
            <a:endParaRPr lang="en-US" dirty="0"/>
          </a:p>
        </p:txBody>
      </p:sp>
    </p:spTree>
    <p:extLst>
      <p:ext uri="{BB962C8B-B14F-4D97-AF65-F5344CB8AC3E}">
        <p14:creationId xmlns:p14="http://schemas.microsoft.com/office/powerpoint/2010/main" val="321313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100" dirty="0"/>
              <a:t>It is </a:t>
            </a:r>
            <a:r>
              <a:rPr lang="en-US" sz="1100" u="sng" dirty="0"/>
              <a:t>not</a:t>
            </a:r>
            <a:r>
              <a:rPr lang="en-US" sz="1100" dirty="0"/>
              <a:t> an outside third party, service, or insurance!</a:t>
            </a:r>
          </a:p>
          <a:p>
            <a:pPr lvl="1" fontAlgn="base"/>
            <a:endParaRPr lang="en-US" sz="1100" dirty="0"/>
          </a:p>
          <a:p>
            <a:pPr lvl="1" fontAlgn="base"/>
            <a:r>
              <a:rPr lang="en-US" sz="1100" dirty="0"/>
              <a:t>We don’t represent, we advocate!  We, the employees, are the union, we represent ourselves</a:t>
            </a:r>
          </a:p>
          <a:p>
            <a:pPr lvl="1" fontAlgn="base"/>
            <a:endParaRPr lang="en-US" sz="1100" dirty="0"/>
          </a:p>
          <a:p>
            <a:pPr marL="465887" lvl="1" defTabSz="931774" fontAlgn="base">
              <a:defRPr/>
            </a:pPr>
            <a:r>
              <a:rPr lang="en-US" sz="1100" dirty="0"/>
              <a:t>Employees simply want to feel productive and useful at work, receive praise from their employer when they perform their duties well, feel respected by their employer, and have time for their family and other activities outside of work. </a:t>
            </a:r>
          </a:p>
          <a:p>
            <a:pPr lvl="1" fontAlgn="base"/>
            <a:endParaRPr lang="en-US" sz="1100" dirty="0"/>
          </a:p>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35</a:t>
            </a:fld>
            <a:endParaRPr lang="en-US" dirty="0"/>
          </a:p>
        </p:txBody>
      </p:sp>
    </p:spTree>
    <p:extLst>
      <p:ext uri="{BB962C8B-B14F-4D97-AF65-F5344CB8AC3E}">
        <p14:creationId xmlns:p14="http://schemas.microsoft.com/office/powerpoint/2010/main" val="325012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10"/>
          </p:nvPr>
        </p:nvSpPr>
        <p:spPr/>
        <p:txBody>
          <a:bodyPr/>
          <a:lstStyle/>
          <a:p>
            <a:fld id="{C18A08C4-9BC3-4763-B78F-46963A64D4B6}" type="slidenum">
              <a:rPr lang="en-US" smtClean="0"/>
              <a:pPr/>
              <a:t>2</a:t>
            </a:fld>
            <a:endParaRPr lang="en-US" dirty="0"/>
          </a:p>
        </p:txBody>
      </p:sp>
    </p:spTree>
    <p:extLst>
      <p:ext uri="{BB962C8B-B14F-4D97-AF65-F5344CB8AC3E}">
        <p14:creationId xmlns:p14="http://schemas.microsoft.com/office/powerpoint/2010/main" val="2085690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100" dirty="0"/>
              <a:t>It is </a:t>
            </a:r>
            <a:r>
              <a:rPr lang="en-US" sz="1100" u="sng" dirty="0"/>
              <a:t>not</a:t>
            </a:r>
            <a:r>
              <a:rPr lang="en-US" sz="1100" dirty="0"/>
              <a:t> an outside third party, service, or insurance!</a:t>
            </a:r>
          </a:p>
          <a:p>
            <a:pPr lvl="1" fontAlgn="base"/>
            <a:endParaRPr lang="en-US" sz="1100" dirty="0"/>
          </a:p>
          <a:p>
            <a:pPr lvl="1" fontAlgn="base"/>
            <a:r>
              <a:rPr lang="en-US" sz="1100" dirty="0"/>
              <a:t>We don’t represent, we advocate!  We, the employees, are the union, we represent ourselves</a:t>
            </a:r>
          </a:p>
          <a:p>
            <a:pPr lvl="1" fontAlgn="base"/>
            <a:endParaRPr lang="en-US" sz="1100" dirty="0"/>
          </a:p>
          <a:p>
            <a:pPr marL="465887" lvl="1" defTabSz="931774" fontAlgn="base">
              <a:defRPr/>
            </a:pPr>
            <a:r>
              <a:rPr lang="en-US" sz="1100" dirty="0"/>
              <a:t>Employees simply want to feel productive and useful at work, receive praise from their employer when they perform their duties well, feel respected by their employer, and have time for their family and other activities outside of work. </a:t>
            </a:r>
          </a:p>
          <a:p>
            <a:pPr lvl="1" fontAlgn="base"/>
            <a:endParaRPr lang="en-US" sz="1100" dirty="0"/>
          </a:p>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36</a:t>
            </a:fld>
            <a:endParaRPr lang="en-US" dirty="0"/>
          </a:p>
        </p:txBody>
      </p:sp>
    </p:spTree>
    <p:extLst>
      <p:ext uri="{BB962C8B-B14F-4D97-AF65-F5344CB8AC3E}">
        <p14:creationId xmlns:p14="http://schemas.microsoft.com/office/powerpoint/2010/main" val="2930454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40</a:t>
            </a:fld>
            <a:endParaRPr lang="en-US" dirty="0"/>
          </a:p>
        </p:txBody>
      </p:sp>
    </p:spTree>
    <p:extLst>
      <p:ext uri="{BB962C8B-B14F-4D97-AF65-F5344CB8AC3E}">
        <p14:creationId xmlns:p14="http://schemas.microsoft.com/office/powerpoint/2010/main" val="2132679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a:t>
            </a:r>
          </a:p>
        </p:txBody>
      </p:sp>
      <p:sp>
        <p:nvSpPr>
          <p:cNvPr id="4" name="Slide Number Placeholder 3"/>
          <p:cNvSpPr>
            <a:spLocks noGrp="1"/>
          </p:cNvSpPr>
          <p:nvPr>
            <p:ph type="sldNum" sz="quarter" idx="10"/>
          </p:nvPr>
        </p:nvSpPr>
        <p:spPr/>
        <p:txBody>
          <a:bodyPr/>
          <a:lstStyle/>
          <a:p>
            <a:fld id="{C18A08C4-9BC3-4763-B78F-46963A64D4B6}" type="slidenum">
              <a:rPr lang="en-US" smtClean="0"/>
              <a:pPr/>
              <a:t>43</a:t>
            </a:fld>
            <a:endParaRPr lang="en-US" dirty="0"/>
          </a:p>
        </p:txBody>
      </p:sp>
    </p:spTree>
    <p:extLst>
      <p:ext uri="{BB962C8B-B14F-4D97-AF65-F5344CB8AC3E}">
        <p14:creationId xmlns:p14="http://schemas.microsoft.com/office/powerpoint/2010/main" val="1741168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44</a:t>
            </a:fld>
            <a:endParaRPr lang="en-US" dirty="0"/>
          </a:p>
        </p:txBody>
      </p:sp>
    </p:spTree>
    <p:extLst>
      <p:ext uri="{BB962C8B-B14F-4D97-AF65-F5344CB8AC3E}">
        <p14:creationId xmlns:p14="http://schemas.microsoft.com/office/powerpoint/2010/main" val="604132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45</a:t>
            </a:fld>
            <a:endParaRPr lang="en-US" dirty="0"/>
          </a:p>
        </p:txBody>
      </p:sp>
    </p:spTree>
    <p:extLst>
      <p:ext uri="{BB962C8B-B14F-4D97-AF65-F5344CB8AC3E}">
        <p14:creationId xmlns:p14="http://schemas.microsoft.com/office/powerpoint/2010/main" val="323602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L section</a:t>
            </a:r>
          </a:p>
        </p:txBody>
      </p:sp>
      <p:sp>
        <p:nvSpPr>
          <p:cNvPr id="4" name="Slide Number Placeholder 3"/>
          <p:cNvSpPr>
            <a:spLocks noGrp="1"/>
          </p:cNvSpPr>
          <p:nvPr>
            <p:ph type="sldNum" sz="quarter" idx="10"/>
          </p:nvPr>
        </p:nvSpPr>
        <p:spPr/>
        <p:txBody>
          <a:bodyPr/>
          <a:lstStyle/>
          <a:p>
            <a:fld id="{C18A08C4-9BC3-4763-B78F-46963A64D4B6}" type="slidenum">
              <a:rPr lang="en-US" smtClean="0"/>
              <a:pPr/>
              <a:t>6</a:t>
            </a:fld>
            <a:endParaRPr lang="en-US" dirty="0"/>
          </a:p>
        </p:txBody>
      </p:sp>
    </p:spTree>
    <p:extLst>
      <p:ext uri="{BB962C8B-B14F-4D97-AF65-F5344CB8AC3E}">
        <p14:creationId xmlns:p14="http://schemas.microsoft.com/office/powerpoint/2010/main" val="29763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r>
              <a:rPr lang="en-US" sz="1100" dirty="0"/>
              <a:t>It is </a:t>
            </a:r>
            <a:r>
              <a:rPr lang="en-US" sz="1100" u="sng" dirty="0"/>
              <a:t>not</a:t>
            </a:r>
            <a:r>
              <a:rPr lang="en-US" sz="1100" dirty="0"/>
              <a:t> an outside third party, service, or insurance!</a:t>
            </a:r>
          </a:p>
          <a:p>
            <a:pPr lvl="1" fontAlgn="base"/>
            <a:endParaRPr lang="en-US" sz="1100" dirty="0"/>
          </a:p>
          <a:p>
            <a:pPr lvl="1" fontAlgn="base"/>
            <a:r>
              <a:rPr lang="en-US" sz="1100" dirty="0"/>
              <a:t>We don’t represent, we advocate!  We, the employees, are the union, we represent ourselves</a:t>
            </a:r>
          </a:p>
          <a:p>
            <a:pPr lvl="1" fontAlgn="base"/>
            <a:endParaRPr lang="en-US" sz="1100" dirty="0"/>
          </a:p>
          <a:p>
            <a:pPr marL="465887" lvl="1" defTabSz="931774" fontAlgn="base">
              <a:defRPr/>
            </a:pPr>
            <a:r>
              <a:rPr lang="en-US" sz="1100" dirty="0"/>
              <a:t>Employees simply want to feel productive and useful at work, receive praise from their employer when they perform their duties well, feel respected by their employer, and have time for their family and other activities outside of work. </a:t>
            </a:r>
          </a:p>
          <a:p>
            <a:pPr lvl="1" fontAlgn="base"/>
            <a:endParaRPr lang="en-US" sz="1100" dirty="0"/>
          </a:p>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7</a:t>
            </a:fld>
            <a:endParaRPr lang="en-US" dirty="0"/>
          </a:p>
        </p:txBody>
      </p:sp>
    </p:spTree>
    <p:extLst>
      <p:ext uri="{BB962C8B-B14F-4D97-AF65-F5344CB8AC3E}">
        <p14:creationId xmlns:p14="http://schemas.microsoft.com/office/powerpoint/2010/main" val="40418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8</a:t>
            </a:fld>
            <a:endParaRPr lang="en-US" dirty="0"/>
          </a:p>
        </p:txBody>
      </p:sp>
    </p:spTree>
    <p:extLst>
      <p:ext uri="{BB962C8B-B14F-4D97-AF65-F5344CB8AC3E}">
        <p14:creationId xmlns:p14="http://schemas.microsoft.com/office/powerpoint/2010/main" val="40418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9</a:t>
            </a:fld>
            <a:endParaRPr lang="en-US" dirty="0"/>
          </a:p>
        </p:txBody>
      </p:sp>
    </p:spTree>
    <p:extLst>
      <p:ext uri="{BB962C8B-B14F-4D97-AF65-F5344CB8AC3E}">
        <p14:creationId xmlns:p14="http://schemas.microsoft.com/office/powerpoint/2010/main" val="381268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10</a:t>
            </a:fld>
            <a:endParaRPr lang="en-US" dirty="0"/>
          </a:p>
        </p:txBody>
      </p:sp>
    </p:spTree>
    <p:extLst>
      <p:ext uri="{BB962C8B-B14F-4D97-AF65-F5344CB8AC3E}">
        <p14:creationId xmlns:p14="http://schemas.microsoft.com/office/powerpoint/2010/main" val="128554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A08C4-9BC3-4763-B78F-46963A64D4B6}" type="slidenum">
              <a:rPr lang="en-US" smtClean="0"/>
              <a:pPr/>
              <a:t>11</a:t>
            </a:fld>
            <a:endParaRPr lang="en-US" dirty="0"/>
          </a:p>
        </p:txBody>
      </p:sp>
    </p:spTree>
    <p:extLst>
      <p:ext uri="{BB962C8B-B14F-4D97-AF65-F5344CB8AC3E}">
        <p14:creationId xmlns:p14="http://schemas.microsoft.com/office/powerpoint/2010/main" val="54004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local will lose bargaining power through attrition</a:t>
            </a:r>
          </a:p>
        </p:txBody>
      </p:sp>
      <p:sp>
        <p:nvSpPr>
          <p:cNvPr id="4" name="Slide Number Placeholder 3"/>
          <p:cNvSpPr>
            <a:spLocks noGrp="1"/>
          </p:cNvSpPr>
          <p:nvPr>
            <p:ph type="sldNum" sz="quarter" idx="10"/>
          </p:nvPr>
        </p:nvSpPr>
        <p:spPr/>
        <p:txBody>
          <a:bodyPr/>
          <a:lstStyle/>
          <a:p>
            <a:fld id="{C18A08C4-9BC3-4763-B78F-46963A64D4B6}" type="slidenum">
              <a:rPr lang="en-US" smtClean="0"/>
              <a:pPr/>
              <a:t>12</a:t>
            </a:fld>
            <a:endParaRPr lang="en-US" dirty="0"/>
          </a:p>
        </p:txBody>
      </p:sp>
    </p:spTree>
    <p:extLst>
      <p:ext uri="{BB962C8B-B14F-4D97-AF65-F5344CB8AC3E}">
        <p14:creationId xmlns:p14="http://schemas.microsoft.com/office/powerpoint/2010/main" val="284745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609600" y="440265"/>
            <a:ext cx="8077201" cy="2226735"/>
          </a:xfrm>
          <a:effectLst>
            <a:outerShdw blurRad="50800" dist="50800" dir="2700000" algn="tl" rotWithShape="0">
              <a:prstClr val="black">
                <a:alpha val="50000"/>
              </a:prstClr>
            </a:outerShdw>
          </a:effectLst>
        </p:spPr>
        <p:txBody>
          <a:bodyPr anchor="b">
            <a:normAutofit/>
          </a:bodyPr>
          <a:lstStyle>
            <a:lvl1pPr algn="r">
              <a:defRPr sz="4400" spc="200" baseline="0">
                <a:solidFill>
                  <a:schemeClr val="tx1">
                    <a:lumMod val="95000"/>
                  </a:schemeClr>
                </a:solidFill>
                <a:effectLst>
                  <a:outerShdw blurRad="63500" dist="50800" dir="2700000" algn="tl" rotWithShape="0">
                    <a:schemeClr val="bg1">
                      <a:alpha val="40000"/>
                    </a:schemeClr>
                  </a:outerShdw>
                </a:effectLst>
                <a:latin typeface="Century Gothic" panose="020B0502020202020204" pitchFamily="34" charset="0"/>
                <a:cs typeface="Aharoni" panose="02010803020104030203" pitchFamily="2" charset="-79"/>
              </a:defRPr>
            </a:lvl1pPr>
          </a:lstStyle>
          <a:p>
            <a:r>
              <a:rPr lang="en-US" dirty="0"/>
              <a:t>Click to edit Master title style</a:t>
            </a:r>
          </a:p>
        </p:txBody>
      </p:sp>
      <p:sp>
        <p:nvSpPr>
          <p:cNvPr id="3" name="Subtitle 2"/>
          <p:cNvSpPr>
            <a:spLocks noGrp="1"/>
          </p:cNvSpPr>
          <p:nvPr>
            <p:ph type="subTitle" idx="1"/>
          </p:nvPr>
        </p:nvSpPr>
        <p:spPr>
          <a:xfrm>
            <a:off x="4267200" y="2667000"/>
            <a:ext cx="4419601" cy="1374113"/>
          </a:xfrm>
        </p:spPr>
        <p:txBody>
          <a:bodyPr anchor="t">
            <a:normAutofit/>
          </a:bodyPr>
          <a:lstStyle>
            <a:lvl1pPr marL="0" indent="0" algn="r">
              <a:buNone/>
              <a:defRPr sz="1600" b="0" cap="all">
                <a:solidFill>
                  <a:srgbClr val="FFC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hidden="1"/>
          <p:cNvSpPr>
            <a:spLocks noGrp="1"/>
          </p:cNvSpPr>
          <p:nvPr>
            <p:ph type="ftr" sz="quarter" idx="11"/>
          </p:nvPr>
        </p:nvSpPr>
        <p:spPr>
          <a:xfrm>
            <a:off x="2972573" y="4346575"/>
            <a:ext cx="3932137" cy="377825"/>
          </a:xfrm>
        </p:spPr>
        <p:txBody>
          <a:bodyPr/>
          <a:lstStyle/>
          <a:p>
            <a:endParaRPr lang="en-US" dirty="0"/>
          </a:p>
        </p:txBody>
      </p:sp>
      <p:sp>
        <p:nvSpPr>
          <p:cNvPr id="4" name="Date Placeholder 3"/>
          <p:cNvSpPr>
            <a:spLocks noGrp="1"/>
          </p:cNvSpPr>
          <p:nvPr>
            <p:ph type="dt" sz="half" idx="10"/>
          </p:nvPr>
        </p:nvSpPr>
        <p:spPr>
          <a:xfrm>
            <a:off x="7474628" y="4338353"/>
            <a:ext cx="1212173" cy="377825"/>
          </a:xfrm>
        </p:spPr>
        <p:txBody>
          <a:bodyPr/>
          <a:lstStyle>
            <a:lvl1pPr>
              <a:defRPr sz="1200">
                <a:solidFill>
                  <a:srgbClr val="FFC000"/>
                </a:solidFill>
                <a:latin typeface="Arial" panose="020B0604020202020204" pitchFamily="34" charset="0"/>
                <a:cs typeface="Arial" panose="020B0604020202020204" pitchFamily="34" charset="0"/>
              </a:defRPr>
            </a:lvl1pPr>
          </a:lstStyle>
          <a:p>
            <a:fld id="{E0E85D03-B23A-44A3-9D66-A832880D6C90}" type="datetime1">
              <a:rPr lang="en-US" smtClean="0"/>
              <a:pPr/>
              <a:t>6/17/2019</a:t>
            </a:fld>
            <a:endParaRPr lang="en-US" dirty="0"/>
          </a:p>
        </p:txBody>
      </p:sp>
    </p:spTree>
    <p:extLst>
      <p:ext uri="{BB962C8B-B14F-4D97-AF65-F5344CB8AC3E}">
        <p14:creationId xmlns:p14="http://schemas.microsoft.com/office/powerpoint/2010/main" val="1683268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dirty="0"/>
              <a:t>Click icon to add picture</a:t>
            </a:r>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D73E54-CD86-4407-BA82-E5C8AC8DF5C7}" type="datetime1">
              <a:rPr lang="en-US" smtClean="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1466494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73E54-CD86-4407-BA82-E5C8AC8DF5C7}"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193907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73E54-CD86-4407-BA82-E5C8AC8DF5C7}"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274819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73E54-CD86-4407-BA82-E5C8AC8DF5C7}"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3964026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73E54-CD86-4407-BA82-E5C8AC8DF5C7}"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4232189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73E54-CD86-4407-BA82-E5C8AC8DF5C7}"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1876218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BC89B2-5A31-49C3-B467-1D3E307E4A79}"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2981171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ADAEB-BB81-45CE-8923-5EE7E6A4F3F2}"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3867604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457200"/>
            <a:ext cx="9143999" cy="1143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457200"/>
            <a:ext cx="7772400" cy="1143000"/>
          </a:xfrm>
          <a:effectLst>
            <a:outerShdw blurRad="50800" dist="50800" dir="2700000" algn="tl" rotWithShape="0">
              <a:prstClr val="black">
                <a:alpha val="50000"/>
              </a:prstClr>
            </a:outerShdw>
          </a:effectLst>
        </p:spPr>
        <p:txBody>
          <a:bodyPr>
            <a:normAutofit/>
          </a:bodyPr>
          <a:lstStyle>
            <a:lvl1pPr>
              <a:defRPr sz="3200" b="1" spc="300">
                <a:solidFill>
                  <a:schemeClr val="tx1"/>
                </a:solidFill>
                <a:latin typeface="Century Gothic" panose="020B0502020202020204" pitchFamily="34" charset="0"/>
                <a:cs typeface="Aharoni" panose="02010803020104030203" pitchFamily="2" charset="-79"/>
              </a:defRPr>
            </a:lvl1pPr>
          </a:lstStyle>
          <a:p>
            <a:r>
              <a:rPr lang="en-US" dirty="0"/>
              <a:t>Click to edit Master title style</a:t>
            </a:r>
          </a:p>
        </p:txBody>
      </p:sp>
      <p:sp>
        <p:nvSpPr>
          <p:cNvPr id="3" name="Content Placeholder 2"/>
          <p:cNvSpPr>
            <a:spLocks noGrp="1"/>
          </p:cNvSpPr>
          <p:nvPr>
            <p:ph idx="1"/>
          </p:nvPr>
        </p:nvSpPr>
        <p:spPr>
          <a:xfrm>
            <a:off x="304800" y="1828800"/>
            <a:ext cx="8470712" cy="4648200"/>
          </a:xfrm>
        </p:spPr>
        <p:txBody>
          <a:bodyPr anchor="t"/>
          <a:lstStyle>
            <a:lvl1pPr>
              <a:lnSpc>
                <a:spcPct val="100000"/>
              </a:lnSpc>
              <a:spcAft>
                <a:spcPts val="1000"/>
              </a:spcAft>
              <a:defRPr b="0">
                <a:latin typeface="Arial" panose="020B0604020202020204" pitchFamily="34" charset="0"/>
                <a:cs typeface="Arial" panose="020B0604020202020204" pitchFamily="34" charset="0"/>
              </a:defRPr>
            </a:lvl1pPr>
            <a:lvl2pPr>
              <a:lnSpc>
                <a:spcPct val="100000"/>
              </a:lnSpc>
              <a:spcAft>
                <a:spcPts val="1000"/>
              </a:spcAft>
              <a:defRPr b="0">
                <a:latin typeface="Arial" panose="020B0604020202020204" pitchFamily="34" charset="0"/>
                <a:cs typeface="Arial" panose="020B0604020202020204" pitchFamily="34" charset="0"/>
              </a:defRPr>
            </a:lvl2pPr>
            <a:lvl3pPr>
              <a:lnSpc>
                <a:spcPct val="100000"/>
              </a:lnSpc>
              <a:spcAft>
                <a:spcPts val="1000"/>
              </a:spcAft>
              <a:defRPr b="0">
                <a:latin typeface="Arial" panose="020B0604020202020204" pitchFamily="34" charset="0"/>
                <a:cs typeface="Arial" panose="020B0604020202020204" pitchFamily="34" charset="0"/>
              </a:defRPr>
            </a:lvl3pPr>
            <a:lvl4pPr>
              <a:lnSpc>
                <a:spcPct val="100000"/>
              </a:lnSpc>
              <a:spcAft>
                <a:spcPts val="1000"/>
              </a:spcAft>
              <a:defRPr b="0">
                <a:latin typeface="Arial" panose="020B0604020202020204" pitchFamily="34" charset="0"/>
                <a:cs typeface="Arial" panose="020B0604020202020204" pitchFamily="34" charset="0"/>
              </a:defRPr>
            </a:lvl4pPr>
            <a:lvl5pPr>
              <a:lnSpc>
                <a:spcPct val="100000"/>
              </a:lnSpc>
              <a:spcAft>
                <a:spcPts val="1000"/>
              </a:spcAft>
              <a:defRPr b="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11053" y="839787"/>
            <a:ext cx="417516" cy="377825"/>
          </a:xfrm>
        </p:spPr>
        <p:txBody>
          <a:bodyPr/>
          <a:lstStyle>
            <a:lvl1pPr>
              <a:defRPr sz="1200">
                <a:solidFill>
                  <a:srgbClr val="FFC000"/>
                </a:solidFill>
              </a:defRPr>
            </a:lvl1pPr>
          </a:lstStyle>
          <a:p>
            <a:pPr algn="ctr"/>
            <a:fld id="{695D44F6-4B5B-4943-B266-DB7D89387992}" type="slidenum">
              <a:rPr lang="en-US" smtClean="0"/>
              <a:pPr algn="ctr"/>
              <a:t>‹#›</a:t>
            </a:fld>
            <a:endParaRPr lang="en-US" dirty="0"/>
          </a:p>
        </p:txBody>
      </p:sp>
    </p:spTree>
    <p:extLst>
      <p:ext uri="{BB962C8B-B14F-4D97-AF65-F5344CB8AC3E}">
        <p14:creationId xmlns:p14="http://schemas.microsoft.com/office/powerpoint/2010/main" val="2197990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C003B1-9E04-47AB-A17B-E30F8AE9DE16}" type="datetime1">
              <a:rPr lang="en-US" smtClean="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165780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75BD7B-0F12-46A4-883A-805638FD4E74}" type="datetime1">
              <a:rPr lang="en-US" smtClean="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3446024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030672-E565-4CE1-AB93-5272AE8F113C}" type="datetime1">
              <a:rPr lang="en-US" smtClean="0"/>
              <a:pPr/>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3891051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76519-9065-4434-9A01-99B4D1A80677}" type="datetime1">
              <a:rPr lang="en-US" smtClean="0"/>
              <a:pPr/>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70014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04326214-B60A-4586-938B-FEBFC10BF61E}" type="datetime1">
              <a:rPr lang="en-US" smtClean="0"/>
              <a:pPr/>
              <a:t>6/17/2019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3260146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DEF9C6-95AC-41F3-9068-E5F6C400FF5C}" type="datetime1">
              <a:rPr lang="en-US" smtClean="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2920749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dirty="0"/>
              <a:t>Click icon to add picture</a:t>
            </a:r>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6AB54-617D-490F-BBB1-4ACDA7961863}" type="datetime1">
              <a:rPr lang="en-US" smtClean="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2298081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D73E54-CD86-4407-BA82-E5C8AC8DF5C7}" type="datetime1">
              <a:rPr lang="en-US" smtClean="0"/>
              <a:pPr/>
              <a:t>6/17/2019</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5D44F6-4B5B-4943-B266-DB7D89387992}" type="slidenum">
              <a:rPr lang="en-US" smtClean="0"/>
              <a:pPr/>
              <a:t>‹#›</a:t>
            </a:fld>
            <a:endParaRPr lang="en-US" dirty="0"/>
          </a:p>
        </p:txBody>
      </p:sp>
    </p:spTree>
    <p:extLst>
      <p:ext uri="{BB962C8B-B14F-4D97-AF65-F5344CB8AC3E}">
        <p14:creationId xmlns:p14="http://schemas.microsoft.com/office/powerpoint/2010/main" val="3727307292"/>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dt="0"/>
  <p:txStyles>
    <p:titleStyle>
      <a:lvl1pPr algn="l" defTabSz="457200" rtl="0" eaLnBrk="1" latinLnBrk="0" hangingPunct="1">
        <a:spcBef>
          <a:spcPct val="0"/>
        </a:spcBef>
        <a:buNone/>
        <a:defRPr sz="3200" kern="1200" cap="all">
          <a:ln w="3175" cmpd="sng">
            <a:noFill/>
          </a:ln>
          <a:solidFill>
            <a:schemeClr val="tx1"/>
          </a:solidFill>
          <a:effectLst/>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Arial" panose="020B0604020202020204" pitchFamily="34" charset="0"/>
          <a:ea typeface="+mn-ea"/>
          <a:cs typeface="Arial" panose="020B0604020202020204" pitchFamily="34"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Arial" panose="020B0604020202020204" pitchFamily="34" charset="0"/>
          <a:ea typeface="+mn-ea"/>
          <a:cs typeface="Arial" panose="020B0604020202020204" pitchFamily="34"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Arial" panose="020B0604020202020204" pitchFamily="34" charset="0"/>
          <a:ea typeface="+mn-ea"/>
          <a:cs typeface="Arial" panose="020B0604020202020204" pitchFamily="34"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_j4j6-5b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AiVH5wl1F0&amp;t=52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ixabay.com/fr/signes-red-cercle-interdite-41487/"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6200000">
            <a:off x="3771899" y="1485896"/>
            <a:ext cx="6858003" cy="3886202"/>
          </a:xfrm>
          <a:solidFill>
            <a:srgbClr val="FFC000"/>
          </a:solidFill>
        </p:spPr>
        <p:txBody>
          <a:bodyPr anchor="ctr" anchorCtr="0">
            <a:noAutofit/>
          </a:bodyPr>
          <a:lstStyle/>
          <a:p>
            <a:pPr algn="just">
              <a:spcAft>
                <a:spcPts val="0"/>
              </a:spcAft>
            </a:pPr>
            <a:r>
              <a:rPr lang="en-US" sz="7200" b="1" spc="300" dirty="0">
                <a:solidFill>
                  <a:srgbClr val="0C395F"/>
                </a:solidFill>
              </a:rPr>
              <a:t>Membership</a:t>
            </a:r>
            <a:r>
              <a:rPr lang="en-US" sz="7200" spc="300" dirty="0">
                <a:solidFill>
                  <a:srgbClr val="0C395F"/>
                </a:solidFill>
              </a:rPr>
              <a:t> </a:t>
            </a:r>
            <a:r>
              <a:rPr lang="en-US" sz="7200" b="1" spc="300" dirty="0">
                <a:solidFill>
                  <a:srgbClr val="0C395F"/>
                </a:solidFill>
              </a:rPr>
              <a:t>engagement</a:t>
            </a:r>
          </a:p>
          <a:p>
            <a:pPr algn="just">
              <a:spcAft>
                <a:spcPts val="0"/>
              </a:spcAft>
            </a:pPr>
            <a:r>
              <a:rPr lang="en-US" sz="7200" b="1" spc="300" dirty="0">
                <a:solidFill>
                  <a:schemeClr val="tx1"/>
                </a:solidFill>
                <a:effectLst>
                  <a:outerShdw blurRad="38100" dist="38100" dir="2700000" algn="tl">
                    <a:srgbClr val="000000">
                      <a:alpha val="43137"/>
                    </a:srgbClr>
                  </a:outerShdw>
                </a:effectLst>
              </a:rPr>
              <a:t>&amp; Branding</a:t>
            </a:r>
          </a:p>
        </p:txBody>
      </p:sp>
      <p:pic>
        <p:nvPicPr>
          <p:cNvPr id="4" name="Picture 3">
            <a:extLst>
              <a:ext uri="{FF2B5EF4-FFF2-40B4-BE49-F238E27FC236}">
                <a16:creationId xmlns:a16="http://schemas.microsoft.com/office/drawing/2014/main" id="{0BEF76A1-978C-402C-8486-988E79AEC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800"/>
            <a:ext cx="4609346" cy="4247953"/>
          </a:xfrm>
          <a:prstGeom prst="rect">
            <a:avLst/>
          </a:prstGeom>
        </p:spPr>
      </p:pic>
    </p:spTree>
    <p:extLst>
      <p:ext uri="{BB962C8B-B14F-4D97-AF65-F5344CB8AC3E}">
        <p14:creationId xmlns:p14="http://schemas.microsoft.com/office/powerpoint/2010/main" val="108725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 Factor</a:t>
            </a:r>
          </a:p>
        </p:txBody>
      </p:sp>
      <p:sp>
        <p:nvSpPr>
          <p:cNvPr id="3" name="Content Placeholder 2"/>
          <p:cNvSpPr>
            <a:spLocks noGrp="1"/>
          </p:cNvSpPr>
          <p:nvPr>
            <p:ph idx="1"/>
          </p:nvPr>
        </p:nvSpPr>
        <p:spPr/>
        <p:txBody>
          <a:bodyPr>
            <a:normAutofit/>
          </a:bodyPr>
          <a:lstStyle/>
          <a:p>
            <a:r>
              <a:rPr lang="en-US" sz="2400" dirty="0"/>
              <a:t>Potential members need to see </a:t>
            </a:r>
            <a:r>
              <a:rPr lang="en-US" sz="2400" dirty="0">
                <a:solidFill>
                  <a:srgbClr val="FFC000"/>
                </a:solidFill>
              </a:rPr>
              <a:t>value</a:t>
            </a:r>
            <a:r>
              <a:rPr lang="en-US" sz="2400" dirty="0"/>
              <a:t> in how membership will benefit </a:t>
            </a:r>
            <a:r>
              <a:rPr lang="en-US" sz="2400" dirty="0">
                <a:solidFill>
                  <a:srgbClr val="FFC000"/>
                </a:solidFill>
              </a:rPr>
              <a:t>them</a:t>
            </a:r>
          </a:p>
          <a:p>
            <a:r>
              <a:rPr lang="en-US" sz="2400" dirty="0"/>
              <a:t>Here are some points to focus on:</a:t>
            </a:r>
            <a:endParaRPr lang="en-US" sz="2800" dirty="0"/>
          </a:p>
          <a:p>
            <a:pPr lvl="1"/>
            <a:r>
              <a:rPr lang="en-US" sz="2000" dirty="0"/>
              <a:t>Our ability to promote improvements and fairness, as well as collaborate with managers over changes that impact your work, is influenced by our colleagues willing to join. </a:t>
            </a:r>
          </a:p>
          <a:p>
            <a:pPr lvl="1"/>
            <a:r>
              <a:rPr lang="en-US" sz="2000" dirty="0"/>
              <a:t>The more who are willing to join with their colleagues over their careers, the more influence and standing the EA has within the TVA and policy makers. </a:t>
            </a:r>
          </a:p>
        </p:txBody>
      </p:sp>
      <p:sp>
        <p:nvSpPr>
          <p:cNvPr id="4" name="Slide Number Placeholder 3"/>
          <p:cNvSpPr>
            <a:spLocks noGrp="1"/>
          </p:cNvSpPr>
          <p:nvPr>
            <p:ph type="sldNum" sz="quarter" idx="12"/>
          </p:nvPr>
        </p:nvSpPr>
        <p:spPr/>
        <p:txBody>
          <a:bodyPr/>
          <a:lstStyle/>
          <a:p>
            <a:fld id="{695D44F6-4B5B-4943-B266-DB7D89387992}" type="slidenum">
              <a:rPr lang="en-US" smtClean="0"/>
              <a:pPr/>
              <a:t>10</a:t>
            </a:fld>
            <a:endParaRPr lang="en-US" dirty="0"/>
          </a:p>
        </p:txBody>
      </p:sp>
    </p:spTree>
    <p:extLst>
      <p:ext uri="{BB962C8B-B14F-4D97-AF65-F5344CB8AC3E}">
        <p14:creationId xmlns:p14="http://schemas.microsoft.com/office/powerpoint/2010/main" val="365102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4518"/>
            <a:ext cx="7924800" cy="868362"/>
          </a:xfrm>
        </p:spPr>
        <p:txBody>
          <a:bodyPr>
            <a:normAutofit fontScale="90000"/>
          </a:bodyPr>
          <a:lstStyle/>
          <a:p>
            <a:r>
              <a:rPr lang="en-US" sz="3600" dirty="0"/>
              <a:t>Typical Pro Union messaging</a:t>
            </a:r>
          </a:p>
        </p:txBody>
      </p:sp>
      <p:sp>
        <p:nvSpPr>
          <p:cNvPr id="4" name="Slide Number Placeholder 3"/>
          <p:cNvSpPr>
            <a:spLocks noGrp="1"/>
          </p:cNvSpPr>
          <p:nvPr>
            <p:ph type="sldNum" sz="quarter" idx="12"/>
          </p:nvPr>
        </p:nvSpPr>
        <p:spPr/>
        <p:txBody>
          <a:bodyPr/>
          <a:lstStyle/>
          <a:p>
            <a:fld id="{695D44F6-4B5B-4943-B266-DB7D89387992}" type="slidenum">
              <a:rPr lang="en-US" smtClean="0"/>
              <a:pPr/>
              <a:t>11</a:t>
            </a:fld>
            <a:endParaRPr lang="en-US" dirty="0"/>
          </a:p>
        </p:txBody>
      </p:sp>
      <p:pic>
        <p:nvPicPr>
          <p:cNvPr id="3" name="Picture 2">
            <a:hlinkClick r:id="rId3"/>
            <a:extLst>
              <a:ext uri="{FF2B5EF4-FFF2-40B4-BE49-F238E27FC236}">
                <a16:creationId xmlns:a16="http://schemas.microsoft.com/office/drawing/2014/main" id="{9EC1EE4A-CF78-4741-88B6-7A6CCCB4676C}"/>
              </a:ext>
            </a:extLst>
          </p:cNvPr>
          <p:cNvPicPr>
            <a:picLocks noChangeAspect="1"/>
          </p:cNvPicPr>
          <p:nvPr/>
        </p:nvPicPr>
        <p:blipFill>
          <a:blip r:embed="rId4"/>
          <a:stretch>
            <a:fillRect/>
          </a:stretch>
        </p:blipFill>
        <p:spPr>
          <a:xfrm>
            <a:off x="762000" y="1981200"/>
            <a:ext cx="7772400" cy="4080369"/>
          </a:xfrm>
          <a:prstGeom prst="rect">
            <a:avLst/>
          </a:prstGeom>
        </p:spPr>
      </p:pic>
    </p:spTree>
    <p:extLst>
      <p:ext uri="{BB962C8B-B14F-4D97-AF65-F5344CB8AC3E}">
        <p14:creationId xmlns:p14="http://schemas.microsoft.com/office/powerpoint/2010/main" val="4050001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4518"/>
            <a:ext cx="7924800" cy="868362"/>
          </a:xfrm>
        </p:spPr>
        <p:txBody>
          <a:bodyPr>
            <a:normAutofit/>
          </a:bodyPr>
          <a:lstStyle/>
          <a:p>
            <a:r>
              <a:rPr lang="en-US" sz="3600" dirty="0"/>
              <a:t>Stop with the Gratitude</a:t>
            </a:r>
          </a:p>
        </p:txBody>
      </p:sp>
      <p:sp>
        <p:nvSpPr>
          <p:cNvPr id="3" name="Content Placeholder 2"/>
          <p:cNvSpPr>
            <a:spLocks noGrp="1"/>
          </p:cNvSpPr>
          <p:nvPr>
            <p:ph idx="1"/>
          </p:nvPr>
        </p:nvSpPr>
        <p:spPr/>
        <p:txBody>
          <a:bodyPr>
            <a:normAutofit/>
          </a:bodyPr>
          <a:lstStyle/>
          <a:p>
            <a:pPr>
              <a:lnSpc>
                <a:spcPct val="120000"/>
              </a:lnSpc>
              <a:spcAft>
                <a:spcPts val="1200"/>
              </a:spcAft>
            </a:pPr>
            <a:r>
              <a:rPr lang="en-US" sz="2400" dirty="0"/>
              <a:t>Individuals will not join based on gratitude alone</a:t>
            </a:r>
          </a:p>
          <a:p>
            <a:pPr lvl="1">
              <a:lnSpc>
                <a:spcPct val="120000"/>
              </a:lnSpc>
              <a:spcAft>
                <a:spcPts val="1200"/>
              </a:spcAft>
            </a:pPr>
            <a:r>
              <a:rPr lang="en-US" sz="2000" dirty="0"/>
              <a:t>Example - “Labor brought </a:t>
            </a:r>
            <a:r>
              <a:rPr lang="en-US" sz="2000" u="sng" dirty="0"/>
              <a:t>you</a:t>
            </a:r>
            <a:r>
              <a:rPr lang="en-US" sz="2000" dirty="0"/>
              <a:t> the weekend”</a:t>
            </a:r>
          </a:p>
          <a:p>
            <a:pPr lvl="2">
              <a:lnSpc>
                <a:spcPct val="120000"/>
              </a:lnSpc>
              <a:spcAft>
                <a:spcPts val="1200"/>
              </a:spcAft>
            </a:pPr>
            <a:r>
              <a:rPr lang="en-US" sz="1800" dirty="0"/>
              <a:t>What this statement implies and why it is meaningless: join us to show us your gratitude for something that happened in the past and that is a given today</a:t>
            </a:r>
          </a:p>
          <a:p>
            <a:pPr>
              <a:lnSpc>
                <a:spcPct val="120000"/>
              </a:lnSpc>
              <a:spcAft>
                <a:spcPts val="1200"/>
              </a:spcAft>
            </a:pPr>
            <a:r>
              <a:rPr lang="en-US" sz="2400" dirty="0"/>
              <a:t>Gratitude is something </a:t>
            </a:r>
            <a:r>
              <a:rPr lang="en-US" sz="2400" u="sng" dirty="0"/>
              <a:t>you earn</a:t>
            </a:r>
            <a:r>
              <a:rPr lang="en-US" sz="2400" dirty="0"/>
              <a:t>, not a sound bite you use for recruitment and communication</a:t>
            </a:r>
          </a:p>
        </p:txBody>
      </p:sp>
      <p:sp>
        <p:nvSpPr>
          <p:cNvPr id="4" name="Slide Number Placeholder 3"/>
          <p:cNvSpPr>
            <a:spLocks noGrp="1"/>
          </p:cNvSpPr>
          <p:nvPr>
            <p:ph type="sldNum" sz="quarter" idx="12"/>
          </p:nvPr>
        </p:nvSpPr>
        <p:spPr/>
        <p:txBody>
          <a:bodyPr/>
          <a:lstStyle/>
          <a:p>
            <a:fld id="{695D44F6-4B5B-4943-B266-DB7D89387992}" type="slidenum">
              <a:rPr lang="en-US" smtClean="0"/>
              <a:pPr/>
              <a:t>12</a:t>
            </a:fld>
            <a:endParaRPr lang="en-US" dirty="0"/>
          </a:p>
        </p:txBody>
      </p:sp>
    </p:spTree>
    <p:extLst>
      <p:ext uri="{BB962C8B-B14F-4D97-AF65-F5344CB8AC3E}">
        <p14:creationId xmlns:p14="http://schemas.microsoft.com/office/powerpoint/2010/main" val="2440340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4518"/>
            <a:ext cx="7924800" cy="868362"/>
          </a:xfrm>
        </p:spPr>
        <p:txBody>
          <a:bodyPr>
            <a:normAutofit/>
          </a:bodyPr>
          <a:lstStyle/>
          <a:p>
            <a:r>
              <a:rPr lang="en-US" sz="3600" dirty="0"/>
              <a:t>Pro Union messaging</a:t>
            </a:r>
          </a:p>
        </p:txBody>
      </p:sp>
      <p:sp>
        <p:nvSpPr>
          <p:cNvPr id="4" name="Slide Number Placeholder 3"/>
          <p:cNvSpPr>
            <a:spLocks noGrp="1"/>
          </p:cNvSpPr>
          <p:nvPr>
            <p:ph type="sldNum" sz="quarter" idx="12"/>
          </p:nvPr>
        </p:nvSpPr>
        <p:spPr/>
        <p:txBody>
          <a:bodyPr/>
          <a:lstStyle/>
          <a:p>
            <a:fld id="{695D44F6-4B5B-4943-B266-DB7D89387992}" type="slidenum">
              <a:rPr lang="en-US" smtClean="0"/>
              <a:pPr/>
              <a:t>13</a:t>
            </a:fld>
            <a:endParaRPr lang="en-US" dirty="0"/>
          </a:p>
        </p:txBody>
      </p:sp>
      <p:pic>
        <p:nvPicPr>
          <p:cNvPr id="3" name="Picture 2">
            <a:hlinkClick r:id="rId3"/>
            <a:extLst>
              <a:ext uri="{FF2B5EF4-FFF2-40B4-BE49-F238E27FC236}">
                <a16:creationId xmlns:a16="http://schemas.microsoft.com/office/drawing/2014/main" id="{53098CD5-7366-4B6B-BEB9-D9707D9F6A46}"/>
              </a:ext>
            </a:extLst>
          </p:cNvPr>
          <p:cNvPicPr>
            <a:picLocks noChangeAspect="1"/>
          </p:cNvPicPr>
          <p:nvPr/>
        </p:nvPicPr>
        <p:blipFill>
          <a:blip r:embed="rId4"/>
          <a:stretch>
            <a:fillRect/>
          </a:stretch>
        </p:blipFill>
        <p:spPr>
          <a:xfrm>
            <a:off x="914400" y="1981200"/>
            <a:ext cx="7543800" cy="4030325"/>
          </a:xfrm>
          <a:prstGeom prst="rect">
            <a:avLst/>
          </a:prstGeom>
        </p:spPr>
      </p:pic>
    </p:spTree>
    <p:extLst>
      <p:ext uri="{BB962C8B-B14F-4D97-AF65-F5344CB8AC3E}">
        <p14:creationId xmlns:p14="http://schemas.microsoft.com/office/powerpoint/2010/main" val="2266097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4518"/>
            <a:ext cx="7924800" cy="868362"/>
          </a:xfrm>
        </p:spPr>
        <p:txBody>
          <a:bodyPr>
            <a:normAutofit/>
          </a:bodyPr>
          <a:lstStyle/>
          <a:p>
            <a:r>
              <a:rPr lang="en-US" sz="3600" dirty="0"/>
              <a:t>Debating does not work</a:t>
            </a:r>
          </a:p>
        </p:txBody>
      </p:sp>
      <p:sp>
        <p:nvSpPr>
          <p:cNvPr id="3" name="Content Placeholder 2"/>
          <p:cNvSpPr>
            <a:spLocks noGrp="1"/>
          </p:cNvSpPr>
          <p:nvPr>
            <p:ph idx="1"/>
          </p:nvPr>
        </p:nvSpPr>
        <p:spPr/>
        <p:txBody>
          <a:bodyPr>
            <a:normAutofit/>
          </a:bodyPr>
          <a:lstStyle/>
          <a:p>
            <a:pPr>
              <a:lnSpc>
                <a:spcPct val="120000"/>
              </a:lnSpc>
              <a:spcAft>
                <a:spcPts val="1200"/>
              </a:spcAft>
            </a:pPr>
            <a:r>
              <a:rPr lang="en-US" sz="2800" dirty="0"/>
              <a:t>Why?</a:t>
            </a:r>
            <a:endParaRPr lang="en-US" sz="2400" dirty="0"/>
          </a:p>
          <a:p>
            <a:pPr lvl="1">
              <a:lnSpc>
                <a:spcPct val="120000"/>
              </a:lnSpc>
              <a:spcAft>
                <a:spcPts val="1200"/>
              </a:spcAft>
            </a:pPr>
            <a:endParaRPr lang="en-US" sz="1800" dirty="0"/>
          </a:p>
          <a:p>
            <a:pPr lvl="1">
              <a:lnSpc>
                <a:spcPct val="120000"/>
              </a:lnSpc>
              <a:spcAft>
                <a:spcPts val="1200"/>
              </a:spcAft>
            </a:pPr>
            <a:endParaRPr lang="en-US" sz="1800" dirty="0"/>
          </a:p>
          <a:p>
            <a:pPr lvl="1">
              <a:lnSpc>
                <a:spcPct val="120000"/>
              </a:lnSpc>
              <a:spcAft>
                <a:spcPts val="1200"/>
              </a:spcAft>
            </a:pPr>
            <a:endParaRPr lang="en-US" sz="1800" dirty="0">
              <a:solidFill>
                <a:srgbClr val="FFC000"/>
              </a:solidFill>
            </a:endParaRPr>
          </a:p>
        </p:txBody>
      </p:sp>
      <p:sp>
        <p:nvSpPr>
          <p:cNvPr id="4" name="Slide Number Placeholder 3"/>
          <p:cNvSpPr>
            <a:spLocks noGrp="1"/>
          </p:cNvSpPr>
          <p:nvPr>
            <p:ph type="sldNum" sz="quarter" idx="12"/>
          </p:nvPr>
        </p:nvSpPr>
        <p:spPr/>
        <p:txBody>
          <a:bodyPr/>
          <a:lstStyle/>
          <a:p>
            <a:fld id="{695D44F6-4B5B-4943-B266-DB7D89387992}" type="slidenum">
              <a:rPr lang="en-US" smtClean="0"/>
              <a:pPr/>
              <a:t>14</a:t>
            </a:fld>
            <a:endParaRPr lang="en-US" dirty="0"/>
          </a:p>
        </p:txBody>
      </p:sp>
      <p:pic>
        <p:nvPicPr>
          <p:cNvPr id="5" name="Picture 4">
            <a:extLst>
              <a:ext uri="{FF2B5EF4-FFF2-40B4-BE49-F238E27FC236}">
                <a16:creationId xmlns:a16="http://schemas.microsoft.com/office/drawing/2014/main" id="{CBC94E70-D877-4CAD-BE21-5C831E0750EF}"/>
              </a:ext>
            </a:extLst>
          </p:cNvPr>
          <p:cNvPicPr>
            <a:picLocks noChangeAspect="1"/>
          </p:cNvPicPr>
          <p:nvPr/>
        </p:nvPicPr>
        <p:blipFill>
          <a:blip r:embed="rId3"/>
          <a:stretch>
            <a:fillRect/>
          </a:stretch>
        </p:blipFill>
        <p:spPr>
          <a:xfrm>
            <a:off x="2667000" y="2667000"/>
            <a:ext cx="5421520" cy="3200400"/>
          </a:xfrm>
          <a:prstGeom prst="rect">
            <a:avLst/>
          </a:prstGeom>
        </p:spPr>
      </p:pic>
      <p:pic>
        <p:nvPicPr>
          <p:cNvPr id="8" name="Picture 7">
            <a:extLst>
              <a:ext uri="{FF2B5EF4-FFF2-40B4-BE49-F238E27FC236}">
                <a16:creationId xmlns:a16="http://schemas.microsoft.com/office/drawing/2014/main" id="{CEF847C3-9176-4670-9477-E674FD8BA9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62200" y="1702964"/>
            <a:ext cx="6048853" cy="4899872"/>
          </a:xfrm>
          <a:prstGeom prst="rect">
            <a:avLst/>
          </a:prstGeom>
        </p:spPr>
      </p:pic>
    </p:spTree>
    <p:extLst>
      <p:ext uri="{BB962C8B-B14F-4D97-AF65-F5344CB8AC3E}">
        <p14:creationId xmlns:p14="http://schemas.microsoft.com/office/powerpoint/2010/main" val="594285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4"/>
          <p:cNvSpPr txBox="1">
            <a:spLocks noGrp="1"/>
          </p:cNvSpPr>
          <p:nvPr>
            <p:ph type="title"/>
          </p:nvPr>
        </p:nvSpPr>
        <p:spPr>
          <a:xfrm>
            <a:off x="685800" y="3810000"/>
            <a:ext cx="7924800" cy="762000"/>
          </a:xfrm>
          <a:prstGeom prst="rect">
            <a:avLst/>
          </a:prstGeom>
        </p:spPr>
        <p:txBody>
          <a:bodyPr/>
          <a:lstStyle>
            <a:lvl1pPr defTabSz="448055">
              <a:defRPr sz="4300" b="1"/>
            </a:lvl1pPr>
          </a:lstStyle>
          <a:p>
            <a:r>
              <a:rPr dirty="0"/>
              <a:t>Recruitment Drive</a:t>
            </a:r>
          </a:p>
        </p:txBody>
      </p:sp>
      <p:sp>
        <p:nvSpPr>
          <p:cNvPr id="304" name="Text Placeholder 5"/>
          <p:cNvSpPr txBox="1">
            <a:spLocks noGrp="1"/>
          </p:cNvSpPr>
          <p:nvPr>
            <p:ph type="body" sz="quarter" idx="1"/>
          </p:nvPr>
        </p:nvSpPr>
        <p:spPr>
          <a:xfrm>
            <a:off x="685800" y="3256843"/>
            <a:ext cx="7543801" cy="533402"/>
          </a:xfrm>
          <a:prstGeom prst="rect">
            <a:avLst/>
          </a:prstGeom>
        </p:spPr>
        <p:txBody>
          <a:bodyPr/>
          <a:lstStyle>
            <a:lvl1pPr>
              <a:defRPr sz="2400" b="1">
                <a:solidFill>
                  <a:srgbClr val="FFC000"/>
                </a:solidFill>
              </a:defRPr>
            </a:lvl1pPr>
          </a:lstStyle>
          <a:p>
            <a:r>
              <a:rPr dirty="0"/>
              <a:t>An overview</a:t>
            </a:r>
          </a:p>
        </p:txBody>
      </p:sp>
      <p:sp>
        <p:nvSpPr>
          <p:cNvPr id="305" name="Slide Number Placeholder 3"/>
          <p:cNvSpPr txBox="1">
            <a:spLocks noGrp="1"/>
          </p:cNvSpPr>
          <p:nvPr>
            <p:ph type="sldNum" sz="quarter" idx="4294967295"/>
          </p:nvPr>
        </p:nvSpPr>
        <p:spPr>
          <a:xfrm>
            <a:off x="7992260" y="5943917"/>
            <a:ext cx="237340" cy="2311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r">
              <a:defRPr sz="1000">
                <a:solidFill>
                  <a:srgbClr val="FFFFFF"/>
                </a:solidFill>
              </a:defRPr>
            </a:lvl1pPr>
          </a:lstStyle>
          <a:p>
            <a:fld id="{86CB4B4D-7CA3-9044-876B-883B54F8677D}" type="slidenum">
              <a:t>15</a:t>
            </a:fld>
            <a:endParaRPr dirty="0"/>
          </a:p>
        </p:txBody>
      </p:sp>
    </p:spTree>
    <p:extLst>
      <p:ext uri="{BB962C8B-B14F-4D97-AF65-F5344CB8AC3E}">
        <p14:creationId xmlns:p14="http://schemas.microsoft.com/office/powerpoint/2010/main" val="2002020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overview</a:t>
            </a:r>
            <a:endParaRPr lang="en-US" i="1" spc="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Set goals </a:t>
            </a:r>
          </a:p>
          <a:p>
            <a:pPr marL="457200" indent="-457200">
              <a:buFont typeface="+mj-lt"/>
              <a:buAutoNum type="arabicPeriod"/>
            </a:pPr>
            <a:r>
              <a:rPr lang="en-US" sz="2400" dirty="0"/>
              <a:t>Prep materials and applications</a:t>
            </a:r>
          </a:p>
          <a:p>
            <a:pPr marL="457200" indent="-457200">
              <a:buFont typeface="+mj-lt"/>
              <a:buAutoNum type="arabicPeriod"/>
            </a:pPr>
            <a:r>
              <a:rPr lang="en-US" sz="2400" dirty="0"/>
              <a:t>Review your talking points</a:t>
            </a:r>
          </a:p>
          <a:p>
            <a:pPr marL="457200" indent="-457200">
              <a:buFont typeface="+mj-lt"/>
              <a:buAutoNum type="arabicPeriod"/>
            </a:pPr>
            <a:r>
              <a:rPr lang="en-US" sz="2400" dirty="0"/>
              <a:t>Assign members to engage potential members</a:t>
            </a:r>
          </a:p>
          <a:p>
            <a:pPr marL="457200" indent="-457200">
              <a:buFont typeface="+mj-lt"/>
              <a:buAutoNum type="arabicPeriod"/>
            </a:pPr>
            <a:r>
              <a:rPr lang="en-US" sz="2400" dirty="0">
                <a:solidFill>
                  <a:srgbClr val="FFC000"/>
                </a:solidFill>
              </a:rPr>
              <a:t>Recruit  </a:t>
            </a:r>
          </a:p>
          <a:p>
            <a:pPr marL="457200" indent="-457200">
              <a:buFont typeface="+mj-lt"/>
              <a:buAutoNum type="arabicPeriod"/>
            </a:pPr>
            <a:r>
              <a:rPr lang="en-US" sz="2400" dirty="0"/>
              <a:t>Assess results </a:t>
            </a:r>
          </a:p>
          <a:p>
            <a:pPr marL="457200" indent="-457200">
              <a:buFont typeface="+mj-lt"/>
              <a:buAutoNum type="arabicPeriod"/>
            </a:pPr>
            <a:r>
              <a:rPr lang="en-US" sz="2400" dirty="0"/>
              <a:t>Set date for next engagement</a:t>
            </a:r>
          </a:p>
        </p:txBody>
      </p:sp>
      <p:sp>
        <p:nvSpPr>
          <p:cNvPr id="4" name="Slide Number Placeholder 3"/>
          <p:cNvSpPr>
            <a:spLocks noGrp="1"/>
          </p:cNvSpPr>
          <p:nvPr>
            <p:ph type="sldNum" sz="quarter" idx="12"/>
          </p:nvPr>
        </p:nvSpPr>
        <p:spPr/>
        <p:txBody>
          <a:bodyPr/>
          <a:lstStyle/>
          <a:p>
            <a:pPr algn="ctr"/>
            <a:fld id="{695D44F6-4B5B-4943-B266-DB7D89387992}" type="slidenum">
              <a:rPr lang="en-US" smtClean="0"/>
              <a:pPr algn="ctr"/>
              <a:t>16</a:t>
            </a:fld>
            <a:endParaRPr lang="en-US" dirty="0"/>
          </a:p>
        </p:txBody>
      </p:sp>
    </p:spTree>
    <p:extLst>
      <p:ext uri="{BB962C8B-B14F-4D97-AF65-F5344CB8AC3E}">
        <p14:creationId xmlns:p14="http://schemas.microsoft.com/office/powerpoint/2010/main" val="1977500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500"/>
                            </p:stCondLst>
                            <p:childTnLst>
                              <p:par>
                                <p:cTn id="20" presetID="2" presetClass="entr" presetSubtype="4" fill="hold"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9000"/>
                            </p:stCondLst>
                            <p:childTnLst>
                              <p:par>
                                <p:cTn id="25" presetID="2" presetClass="entr" presetSubtype="4" fill="hold" nodeType="afterEffect">
                                  <p:stCondLst>
                                    <p:cond delay="1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1500"/>
                            </p:stCondLst>
                            <p:childTnLst>
                              <p:par>
                                <p:cTn id="30" presetID="2" presetClass="entr" presetSubtype="4" fill="hold" nodeType="afterEffect">
                                  <p:stCondLst>
                                    <p:cond delay="15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4000"/>
                            </p:stCondLst>
                            <p:childTnLst>
                              <p:par>
                                <p:cTn id="35" presetID="2" presetClass="entr" presetSubtype="4" fill="hold" nodeType="afterEffect">
                                  <p:stCondLst>
                                    <p:cond delay="1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itle 1"/>
          <p:cNvSpPr txBox="1">
            <a:spLocks noGrp="1"/>
          </p:cNvSpPr>
          <p:nvPr>
            <p:ph type="title"/>
          </p:nvPr>
        </p:nvSpPr>
        <p:spPr>
          <a:prstGeom prst="rect">
            <a:avLst/>
          </a:prstGeom>
        </p:spPr>
        <p:txBody>
          <a:bodyPr/>
          <a:lstStyle/>
          <a:p>
            <a:r>
              <a:rPr dirty="0"/>
              <a:t>Be Prepared</a:t>
            </a:r>
          </a:p>
        </p:txBody>
      </p:sp>
      <p:sp>
        <p:nvSpPr>
          <p:cNvPr id="320" name="Content Placeholder 2"/>
          <p:cNvSpPr txBox="1">
            <a:spLocks noGrp="1"/>
          </p:cNvSpPr>
          <p:nvPr>
            <p:ph type="body" idx="1"/>
          </p:nvPr>
        </p:nvSpPr>
        <p:spPr>
          <a:xfrm>
            <a:off x="304800" y="1828800"/>
            <a:ext cx="8470712" cy="4648200"/>
          </a:xfrm>
          <a:prstGeom prst="rect">
            <a:avLst/>
          </a:prstGeom>
        </p:spPr>
        <p:txBody>
          <a:bodyPr>
            <a:normAutofit/>
          </a:bodyPr>
          <a:lstStyle/>
          <a:p>
            <a:pPr>
              <a:defRPr sz="3200"/>
            </a:pPr>
            <a:r>
              <a:rPr sz="2400" dirty="0"/>
              <a:t>Applications/paperwork</a:t>
            </a:r>
            <a:r>
              <a:rPr lang="en-US" sz="2400" dirty="0"/>
              <a:t> </a:t>
            </a:r>
          </a:p>
          <a:p>
            <a:pPr>
              <a:defRPr sz="3200"/>
            </a:pPr>
            <a:r>
              <a:rPr lang="en-US" sz="2400" dirty="0"/>
              <a:t>List</a:t>
            </a:r>
            <a:r>
              <a:rPr sz="2400" dirty="0"/>
              <a:t> of potential members</a:t>
            </a:r>
          </a:p>
          <a:p>
            <a:pPr>
              <a:defRPr sz="3200"/>
            </a:pPr>
            <a:r>
              <a:rPr sz="2400" dirty="0"/>
              <a:t>Handouts/brochures</a:t>
            </a:r>
          </a:p>
          <a:p>
            <a:pPr>
              <a:defRPr sz="3200"/>
            </a:pPr>
            <a:r>
              <a:rPr sz="2400" dirty="0"/>
              <a:t>Website (contact/public face)</a:t>
            </a:r>
          </a:p>
          <a:p>
            <a:pPr>
              <a:defRPr sz="3200"/>
            </a:pPr>
            <a:r>
              <a:rPr sz="2400" dirty="0"/>
              <a:t>Communications (what is the union doing)</a:t>
            </a:r>
          </a:p>
        </p:txBody>
      </p:sp>
      <p:sp>
        <p:nvSpPr>
          <p:cNvPr id="321" name="Slide Number Placeholder 3"/>
          <p:cNvSpPr txBox="1">
            <a:spLocks noGrp="1"/>
          </p:cNvSpPr>
          <p:nvPr>
            <p:ph type="sldNum" sz="quarter" idx="4294967295"/>
          </p:nvPr>
        </p:nvSpPr>
        <p:spPr>
          <a:xfrm>
            <a:off x="8487819" y="894078"/>
            <a:ext cx="263981"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dirty="0"/>
          </a:p>
        </p:txBody>
      </p:sp>
    </p:spTree>
    <p:extLst>
      <p:ext uri="{BB962C8B-B14F-4D97-AF65-F5344CB8AC3E}">
        <p14:creationId xmlns:p14="http://schemas.microsoft.com/office/powerpoint/2010/main" val="3607399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320">
                                            <p:txEl>
                                              <p:pRg st="0" end="0"/>
                                            </p:txEl>
                                          </p:spTgt>
                                        </p:tgtEl>
                                        <p:attrNameLst>
                                          <p:attrName>style.visibility</p:attrName>
                                        </p:attrNameLst>
                                      </p:cBhvr>
                                      <p:to>
                                        <p:strVal val="visible"/>
                                      </p:to>
                                    </p:set>
                                    <p:anim calcmode="lin" valueType="num">
                                      <p:cBhvr additive="base">
                                        <p:cTn id="7" dur="1000" fill="hold"/>
                                        <p:tgtEl>
                                          <p:spTgt spid="32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2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1500"/>
                                  </p:stCondLst>
                                  <p:childTnLst>
                                    <p:set>
                                      <p:cBhvr>
                                        <p:cTn id="11" dur="1" fill="hold">
                                          <p:stCondLst>
                                            <p:cond delay="0"/>
                                          </p:stCondLst>
                                        </p:cTn>
                                        <p:tgtEl>
                                          <p:spTgt spid="320">
                                            <p:txEl>
                                              <p:pRg st="1" end="1"/>
                                            </p:txEl>
                                          </p:spTgt>
                                        </p:tgtEl>
                                        <p:attrNameLst>
                                          <p:attrName>style.visibility</p:attrName>
                                        </p:attrNameLst>
                                      </p:cBhvr>
                                      <p:to>
                                        <p:strVal val="visible"/>
                                      </p:to>
                                    </p:set>
                                    <p:anim calcmode="lin" valueType="num">
                                      <p:cBhvr additive="base">
                                        <p:cTn id="12" dur="1000" fill="hold"/>
                                        <p:tgtEl>
                                          <p:spTgt spid="32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2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750"/>
                            </p:stCondLst>
                            <p:childTnLst>
                              <p:par>
                                <p:cTn id="15" presetID="2" presetClass="entr" presetSubtype="4" fill="hold" nodeType="afterEffect">
                                  <p:stCondLst>
                                    <p:cond delay="1500"/>
                                  </p:stCondLst>
                                  <p:childTnLst>
                                    <p:set>
                                      <p:cBhvr>
                                        <p:cTn id="16" dur="1" fill="hold">
                                          <p:stCondLst>
                                            <p:cond delay="0"/>
                                          </p:stCondLst>
                                        </p:cTn>
                                        <p:tgtEl>
                                          <p:spTgt spid="320">
                                            <p:txEl>
                                              <p:pRg st="2" end="2"/>
                                            </p:txEl>
                                          </p:spTgt>
                                        </p:tgtEl>
                                        <p:attrNameLst>
                                          <p:attrName>style.visibility</p:attrName>
                                        </p:attrNameLst>
                                      </p:cBhvr>
                                      <p:to>
                                        <p:strVal val="visible"/>
                                      </p:to>
                                    </p:set>
                                    <p:anim calcmode="lin" valueType="num">
                                      <p:cBhvr additive="base">
                                        <p:cTn id="17" dur="1000" fill="hold"/>
                                        <p:tgtEl>
                                          <p:spTgt spid="320">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2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250"/>
                            </p:stCondLst>
                            <p:childTnLst>
                              <p:par>
                                <p:cTn id="20" presetID="2" presetClass="entr" presetSubtype="4" fill="hold" nodeType="afterEffect">
                                  <p:stCondLst>
                                    <p:cond delay="1500"/>
                                  </p:stCondLst>
                                  <p:childTnLst>
                                    <p:set>
                                      <p:cBhvr>
                                        <p:cTn id="21" dur="1" fill="hold">
                                          <p:stCondLst>
                                            <p:cond delay="0"/>
                                          </p:stCondLst>
                                        </p:cTn>
                                        <p:tgtEl>
                                          <p:spTgt spid="320">
                                            <p:txEl>
                                              <p:pRg st="3" end="3"/>
                                            </p:txEl>
                                          </p:spTgt>
                                        </p:tgtEl>
                                        <p:attrNameLst>
                                          <p:attrName>style.visibility</p:attrName>
                                        </p:attrNameLst>
                                      </p:cBhvr>
                                      <p:to>
                                        <p:strVal val="visible"/>
                                      </p:to>
                                    </p:set>
                                    <p:anim calcmode="lin" valueType="num">
                                      <p:cBhvr additive="base">
                                        <p:cTn id="22" dur="1000" fill="hold"/>
                                        <p:tgtEl>
                                          <p:spTgt spid="320">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2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750"/>
                            </p:stCondLst>
                            <p:childTnLst>
                              <p:par>
                                <p:cTn id="25" presetID="2" presetClass="entr" presetSubtype="4" fill="hold" nodeType="afterEffect">
                                  <p:stCondLst>
                                    <p:cond delay="1500"/>
                                  </p:stCondLst>
                                  <p:childTnLst>
                                    <p:set>
                                      <p:cBhvr>
                                        <p:cTn id="26" dur="1" fill="hold">
                                          <p:stCondLst>
                                            <p:cond delay="0"/>
                                          </p:stCondLst>
                                        </p:cTn>
                                        <p:tgtEl>
                                          <p:spTgt spid="320">
                                            <p:txEl>
                                              <p:pRg st="4" end="4"/>
                                            </p:txEl>
                                          </p:spTgt>
                                        </p:tgtEl>
                                        <p:attrNameLst>
                                          <p:attrName>style.visibility</p:attrName>
                                        </p:attrNameLst>
                                      </p:cBhvr>
                                      <p:to>
                                        <p:strVal val="visible"/>
                                      </p:to>
                                    </p:set>
                                    <p:anim calcmode="lin" valueType="num">
                                      <p:cBhvr additive="base">
                                        <p:cTn id="27" dur="1000" fill="hold"/>
                                        <p:tgtEl>
                                          <p:spTgt spid="320">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0"/>
            <a:ext cx="7924800" cy="762000"/>
          </a:xfrm>
        </p:spPr>
        <p:txBody>
          <a:bodyPr>
            <a:normAutofit/>
          </a:bodyPr>
          <a:lstStyle/>
          <a:p>
            <a:r>
              <a:rPr lang="en-US" sz="4400" b="1" spc="100" dirty="0"/>
              <a:t>One-on-Ones</a:t>
            </a:r>
            <a:endParaRPr lang="en-US" sz="4400" b="1" spc="100" dirty="0">
              <a:gradFill flip="none" rotWithShape="1">
                <a:gsLst>
                  <a:gs pos="0">
                    <a:srgbClr val="5E9EFF"/>
                  </a:gs>
                  <a:gs pos="39999">
                    <a:srgbClr val="85C2FF"/>
                  </a:gs>
                  <a:gs pos="70000">
                    <a:srgbClr val="C4D6EB"/>
                  </a:gs>
                  <a:gs pos="100000">
                    <a:srgbClr val="FFEBFA"/>
                  </a:gs>
                </a:gsLst>
                <a:lin ang="5400000" scaled="1"/>
                <a:tileRect/>
              </a:gradFill>
            </a:endParaRPr>
          </a:p>
        </p:txBody>
      </p:sp>
      <p:sp>
        <p:nvSpPr>
          <p:cNvPr id="6" name="Text Placeholder 5"/>
          <p:cNvSpPr>
            <a:spLocks noGrp="1"/>
          </p:cNvSpPr>
          <p:nvPr>
            <p:ph type="body" idx="1"/>
          </p:nvPr>
        </p:nvSpPr>
        <p:spPr>
          <a:xfrm>
            <a:off x="685800" y="3256844"/>
            <a:ext cx="7543801" cy="533400"/>
          </a:xfrm>
        </p:spPr>
        <p:txBody>
          <a:bodyPr>
            <a:normAutofit/>
          </a:bodyPr>
          <a:lstStyle/>
          <a:p>
            <a:r>
              <a:rPr lang="en-US" sz="2400" b="1" dirty="0">
                <a:solidFill>
                  <a:srgbClr val="FFC000"/>
                </a:solidFill>
              </a:rPr>
              <a:t>Key to success</a:t>
            </a:r>
          </a:p>
        </p:txBody>
      </p:sp>
      <p:sp>
        <p:nvSpPr>
          <p:cNvPr id="4" name="Slide Number Placeholder 3"/>
          <p:cNvSpPr>
            <a:spLocks noGrp="1"/>
          </p:cNvSpPr>
          <p:nvPr>
            <p:ph type="sldNum" sz="quarter" idx="12"/>
          </p:nvPr>
        </p:nvSpPr>
        <p:spPr/>
        <p:txBody>
          <a:bodyPr/>
          <a:lstStyle/>
          <a:p>
            <a:fld id="{695D44F6-4B5B-4943-B266-DB7D89387992}" type="slidenum">
              <a:rPr lang="en-US" smtClean="0"/>
              <a:pPr/>
              <a:t>18</a:t>
            </a:fld>
            <a:endParaRPr lang="en-US" dirty="0"/>
          </a:p>
        </p:txBody>
      </p:sp>
    </p:spTree>
    <p:extLst>
      <p:ext uri="{BB962C8B-B14F-4D97-AF65-F5344CB8AC3E}">
        <p14:creationId xmlns:p14="http://schemas.microsoft.com/office/powerpoint/2010/main" val="2530053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normAutofit fontScale="90000"/>
          </a:bodyPr>
          <a:lstStyle/>
          <a:p>
            <a:r>
              <a:rPr lang="en-US" sz="3600" dirty="0"/>
              <a:t>Engaging potential members</a:t>
            </a:r>
            <a:br>
              <a:rPr lang="en-US" sz="3600" dirty="0"/>
            </a:br>
            <a:r>
              <a:rPr lang="en-US" sz="1600" i="1" spc="0" dirty="0">
                <a:solidFill>
                  <a:prstClr val="white"/>
                </a:solidFill>
              </a:rPr>
              <a:t>Part I</a:t>
            </a:r>
            <a:endParaRPr lang="en-US" sz="3600" dirty="0"/>
          </a:p>
        </p:txBody>
      </p:sp>
      <p:sp>
        <p:nvSpPr>
          <p:cNvPr id="3" name="Content Placeholder 2"/>
          <p:cNvSpPr>
            <a:spLocks noGrp="1"/>
          </p:cNvSpPr>
          <p:nvPr>
            <p:ph idx="1"/>
          </p:nvPr>
        </p:nvSpPr>
        <p:spPr/>
        <p:txBody>
          <a:bodyPr>
            <a:normAutofit/>
          </a:bodyPr>
          <a:lstStyle/>
          <a:p>
            <a:pPr>
              <a:lnSpc>
                <a:spcPct val="120000"/>
              </a:lnSpc>
            </a:pPr>
            <a:r>
              <a:rPr lang="en-US" sz="2200" dirty="0"/>
              <a:t>Have an intro </a:t>
            </a:r>
          </a:p>
          <a:p>
            <a:pPr>
              <a:lnSpc>
                <a:spcPct val="120000"/>
              </a:lnSpc>
            </a:pPr>
            <a:r>
              <a:rPr lang="en-US" sz="2200" dirty="0"/>
              <a:t>Do not over sell</a:t>
            </a:r>
          </a:p>
          <a:p>
            <a:pPr>
              <a:lnSpc>
                <a:spcPct val="120000"/>
              </a:lnSpc>
            </a:pPr>
            <a:r>
              <a:rPr lang="en-US" sz="2200" dirty="0"/>
              <a:t>Resonate with potential members </a:t>
            </a:r>
          </a:p>
          <a:p>
            <a:pPr>
              <a:lnSpc>
                <a:spcPct val="120000"/>
              </a:lnSpc>
            </a:pPr>
            <a:r>
              <a:rPr lang="en-US" sz="2200" dirty="0"/>
              <a:t>Incorporate “hot” issues </a:t>
            </a:r>
          </a:p>
          <a:p>
            <a:pPr>
              <a:lnSpc>
                <a:spcPct val="120000"/>
              </a:lnSpc>
            </a:pPr>
            <a:r>
              <a:rPr lang="en-US" sz="2200" dirty="0"/>
              <a:t>Talk about successes </a:t>
            </a:r>
          </a:p>
          <a:p>
            <a:pPr>
              <a:lnSpc>
                <a:spcPct val="120000"/>
              </a:lnSpc>
            </a:pPr>
            <a:r>
              <a:rPr lang="en-US" sz="2200" dirty="0"/>
              <a:t>Make sure your points appeal to self interest</a:t>
            </a:r>
          </a:p>
          <a:p>
            <a:pPr>
              <a:lnSpc>
                <a:spcPct val="120000"/>
              </a:lnSpc>
            </a:pPr>
            <a:r>
              <a:rPr lang="en-US" sz="2200" dirty="0"/>
              <a:t>Take into consideration their career and values</a:t>
            </a:r>
          </a:p>
          <a:p>
            <a:pPr>
              <a:lnSpc>
                <a:spcPct val="120000"/>
              </a:lnSpc>
            </a:pPr>
            <a:r>
              <a:rPr lang="en-US" sz="2200" dirty="0"/>
              <a:t>Discuss why joining the union made sense for you</a:t>
            </a:r>
          </a:p>
        </p:txBody>
      </p:sp>
      <p:sp>
        <p:nvSpPr>
          <p:cNvPr id="4" name="Slide Number Placeholder 3"/>
          <p:cNvSpPr>
            <a:spLocks noGrp="1"/>
          </p:cNvSpPr>
          <p:nvPr>
            <p:ph type="sldNum" sz="quarter" idx="12"/>
          </p:nvPr>
        </p:nvSpPr>
        <p:spPr/>
        <p:txBody>
          <a:bodyPr/>
          <a:lstStyle/>
          <a:p>
            <a:fld id="{695D44F6-4B5B-4943-B266-DB7D89387992}" type="slidenum">
              <a:rPr lang="en-US" smtClean="0"/>
              <a:pPr/>
              <a:t>19</a:t>
            </a:fld>
            <a:endParaRPr lang="en-US" dirty="0"/>
          </a:p>
        </p:txBody>
      </p:sp>
    </p:spTree>
    <p:extLst>
      <p:ext uri="{BB962C8B-B14F-4D97-AF65-F5344CB8AC3E}">
        <p14:creationId xmlns:p14="http://schemas.microsoft.com/office/powerpoint/2010/main" val="2799848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0"/>
            <a:ext cx="7924800" cy="838200"/>
          </a:xfrm>
        </p:spPr>
        <p:txBody>
          <a:bodyPr>
            <a:normAutofit fontScale="90000"/>
          </a:bodyPr>
          <a:lstStyle/>
          <a:p>
            <a:r>
              <a:rPr lang="en-US" sz="5400" b="1" spc="100" dirty="0"/>
              <a:t>Effective engagement</a:t>
            </a:r>
          </a:p>
        </p:txBody>
      </p:sp>
      <p:sp>
        <p:nvSpPr>
          <p:cNvPr id="6" name="Text Placeholder 5"/>
          <p:cNvSpPr>
            <a:spLocks noGrp="1"/>
          </p:cNvSpPr>
          <p:nvPr>
            <p:ph type="body" idx="1"/>
          </p:nvPr>
        </p:nvSpPr>
        <p:spPr>
          <a:xfrm>
            <a:off x="685800" y="3256844"/>
            <a:ext cx="7543801" cy="533400"/>
          </a:xfrm>
        </p:spPr>
        <p:txBody>
          <a:bodyPr>
            <a:normAutofit/>
          </a:bodyPr>
          <a:lstStyle/>
          <a:p>
            <a:r>
              <a:rPr lang="en-US" sz="2400" b="1" dirty="0">
                <a:solidFill>
                  <a:srgbClr val="FFC000"/>
                </a:solidFill>
              </a:rPr>
              <a:t>Our values say a lot</a:t>
            </a:r>
          </a:p>
        </p:txBody>
      </p:sp>
      <p:sp>
        <p:nvSpPr>
          <p:cNvPr id="4" name="Slide Number Placeholder 3"/>
          <p:cNvSpPr>
            <a:spLocks noGrp="1"/>
          </p:cNvSpPr>
          <p:nvPr>
            <p:ph type="sldNum" sz="quarter" idx="12"/>
          </p:nvPr>
        </p:nvSpPr>
        <p:spPr/>
        <p:txBody>
          <a:bodyPr/>
          <a:lstStyle/>
          <a:p>
            <a:fld id="{695D44F6-4B5B-4943-B266-DB7D89387992}" type="slidenum">
              <a:rPr lang="en-US" smtClean="0"/>
              <a:pPr/>
              <a:t>2</a:t>
            </a:fld>
            <a:endParaRPr lang="en-US" dirty="0"/>
          </a:p>
        </p:txBody>
      </p:sp>
    </p:spTree>
    <p:extLst>
      <p:ext uri="{BB962C8B-B14F-4D97-AF65-F5344CB8AC3E}">
        <p14:creationId xmlns:p14="http://schemas.microsoft.com/office/powerpoint/2010/main" val="2778687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potential members</a:t>
            </a:r>
            <a:br>
              <a:rPr lang="en-US" dirty="0"/>
            </a:br>
            <a:r>
              <a:rPr lang="en-US" sz="1600" i="1" spc="0" dirty="0">
                <a:solidFill>
                  <a:prstClr val="white"/>
                </a:solidFill>
              </a:rPr>
              <a:t>Part II</a:t>
            </a:r>
            <a:endParaRPr lang="en-US" dirty="0"/>
          </a:p>
        </p:txBody>
      </p:sp>
      <p:sp>
        <p:nvSpPr>
          <p:cNvPr id="3" name="Content Placeholder 2"/>
          <p:cNvSpPr>
            <a:spLocks noGrp="1"/>
          </p:cNvSpPr>
          <p:nvPr>
            <p:ph idx="1"/>
          </p:nvPr>
        </p:nvSpPr>
        <p:spPr/>
        <p:txBody>
          <a:bodyPr>
            <a:normAutofit/>
          </a:bodyPr>
          <a:lstStyle/>
          <a:p>
            <a:pPr lvl="0"/>
            <a:r>
              <a:rPr lang="en-US" sz="2400" b="1" dirty="0"/>
              <a:t>What to </a:t>
            </a:r>
            <a:r>
              <a:rPr lang="en-US" sz="2400" b="1" u="sng" dirty="0">
                <a:solidFill>
                  <a:srgbClr val="FFC000"/>
                </a:solidFill>
              </a:rPr>
              <a:t>Focus on</a:t>
            </a:r>
            <a:r>
              <a:rPr lang="en-US" sz="2400" b="1" dirty="0">
                <a:solidFill>
                  <a:srgbClr val="FFC000"/>
                </a:solidFill>
              </a:rPr>
              <a:t> </a:t>
            </a:r>
            <a:r>
              <a:rPr lang="en-US" sz="2400" b="1" dirty="0"/>
              <a:t>During Your Conversations</a:t>
            </a:r>
            <a:endParaRPr lang="en-US" b="1" dirty="0"/>
          </a:p>
          <a:p>
            <a:pPr lvl="1"/>
            <a:r>
              <a:rPr lang="en-US" sz="2000" dirty="0"/>
              <a:t>Stay positive</a:t>
            </a:r>
          </a:p>
          <a:p>
            <a:pPr lvl="1"/>
            <a:r>
              <a:rPr lang="en-US" sz="2000" dirty="0"/>
              <a:t>Explain how the EA is relevant to them</a:t>
            </a:r>
          </a:p>
          <a:p>
            <a:pPr lvl="1">
              <a:lnSpc>
                <a:spcPct val="120000"/>
              </a:lnSpc>
            </a:pPr>
            <a:r>
              <a:rPr lang="en-US" sz="2000" dirty="0"/>
              <a:t>Why you need their support to be successful</a:t>
            </a:r>
          </a:p>
          <a:p>
            <a:pPr lvl="1">
              <a:lnSpc>
                <a:spcPct val="120000"/>
              </a:lnSpc>
            </a:pPr>
            <a:r>
              <a:rPr lang="en-US" sz="2000" dirty="0"/>
              <a:t>Validate their concerns &amp; issues (you do not need to agree)</a:t>
            </a:r>
          </a:p>
        </p:txBody>
      </p:sp>
      <p:sp>
        <p:nvSpPr>
          <p:cNvPr id="4" name="Slide Number Placeholder 3"/>
          <p:cNvSpPr>
            <a:spLocks noGrp="1"/>
          </p:cNvSpPr>
          <p:nvPr>
            <p:ph type="sldNum" sz="quarter" idx="12"/>
          </p:nvPr>
        </p:nvSpPr>
        <p:spPr/>
        <p:txBody>
          <a:bodyPr/>
          <a:lstStyle/>
          <a:p>
            <a:pPr algn="ctr"/>
            <a:fld id="{695D44F6-4B5B-4943-B266-DB7D89387992}" type="slidenum">
              <a:rPr lang="en-US" smtClean="0"/>
              <a:pPr algn="ctr"/>
              <a:t>20</a:t>
            </a:fld>
            <a:endParaRPr lang="en-US" dirty="0"/>
          </a:p>
        </p:txBody>
      </p:sp>
    </p:spTree>
    <p:extLst>
      <p:ext uri="{BB962C8B-B14F-4D97-AF65-F5344CB8AC3E}">
        <p14:creationId xmlns:p14="http://schemas.microsoft.com/office/powerpoint/2010/main" val="746500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75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potential members</a:t>
            </a:r>
            <a:br>
              <a:rPr lang="en-US" dirty="0"/>
            </a:br>
            <a:r>
              <a:rPr lang="en-US" sz="1600" i="1" spc="0" dirty="0">
                <a:solidFill>
                  <a:prstClr val="white"/>
                </a:solidFill>
              </a:rPr>
              <a:t>Part III</a:t>
            </a:r>
            <a:endParaRPr lang="en-US" dirty="0"/>
          </a:p>
        </p:txBody>
      </p:sp>
      <p:sp>
        <p:nvSpPr>
          <p:cNvPr id="3" name="Content Placeholder 2"/>
          <p:cNvSpPr>
            <a:spLocks noGrp="1"/>
          </p:cNvSpPr>
          <p:nvPr>
            <p:ph idx="1"/>
          </p:nvPr>
        </p:nvSpPr>
        <p:spPr/>
        <p:txBody>
          <a:bodyPr>
            <a:normAutofit/>
          </a:bodyPr>
          <a:lstStyle/>
          <a:p>
            <a:pPr lvl="0"/>
            <a:r>
              <a:rPr lang="en-US" sz="2400" b="1" dirty="0"/>
              <a:t>What to </a:t>
            </a:r>
            <a:r>
              <a:rPr lang="en-US" sz="2400" b="1" u="sng" dirty="0">
                <a:solidFill>
                  <a:srgbClr val="FF0000"/>
                </a:solidFill>
              </a:rPr>
              <a:t>Avoid</a:t>
            </a:r>
            <a:r>
              <a:rPr lang="en-US" sz="2400" b="1" dirty="0"/>
              <a:t> During Your Conversations</a:t>
            </a:r>
            <a:endParaRPr lang="en-US" b="1" dirty="0"/>
          </a:p>
          <a:p>
            <a:pPr lvl="1"/>
            <a:r>
              <a:rPr lang="en-US" sz="2000" dirty="0"/>
              <a:t>No grievances and arbitration talk</a:t>
            </a:r>
          </a:p>
          <a:p>
            <a:pPr lvl="1"/>
            <a:r>
              <a:rPr lang="en-US" sz="2000" dirty="0"/>
              <a:t>No partisan politics</a:t>
            </a:r>
          </a:p>
          <a:p>
            <a:pPr lvl="1"/>
            <a:r>
              <a:rPr lang="en-US" sz="2000" dirty="0"/>
              <a:t>No labor history (stop with the gratitude)</a:t>
            </a:r>
          </a:p>
          <a:p>
            <a:pPr lvl="1">
              <a:lnSpc>
                <a:spcPct val="120000"/>
              </a:lnSpc>
            </a:pPr>
            <a:r>
              <a:rPr lang="en-US" sz="2000" dirty="0"/>
              <a:t>No “what the has the EA done for you lately” speeches </a:t>
            </a:r>
          </a:p>
          <a:p>
            <a:pPr lvl="1">
              <a:lnSpc>
                <a:spcPct val="120000"/>
              </a:lnSpc>
            </a:pPr>
            <a:r>
              <a:rPr lang="en-US" sz="2000" dirty="0"/>
              <a:t>No outside economic factors (too abstract)</a:t>
            </a:r>
          </a:p>
          <a:p>
            <a:pPr lvl="1">
              <a:lnSpc>
                <a:spcPct val="120000"/>
              </a:lnSpc>
            </a:pPr>
            <a:r>
              <a:rPr lang="en-US" sz="2000" dirty="0"/>
              <a:t>Do not engage in a debate</a:t>
            </a:r>
          </a:p>
          <a:p>
            <a:pPr lvl="1"/>
            <a:endParaRPr lang="en-US" dirty="0"/>
          </a:p>
        </p:txBody>
      </p:sp>
      <p:sp>
        <p:nvSpPr>
          <p:cNvPr id="4" name="Slide Number Placeholder 3"/>
          <p:cNvSpPr>
            <a:spLocks noGrp="1"/>
          </p:cNvSpPr>
          <p:nvPr>
            <p:ph type="sldNum" sz="quarter" idx="12"/>
          </p:nvPr>
        </p:nvSpPr>
        <p:spPr/>
        <p:txBody>
          <a:bodyPr/>
          <a:lstStyle/>
          <a:p>
            <a:pPr algn="ctr"/>
            <a:fld id="{695D44F6-4B5B-4943-B266-DB7D89387992}" type="slidenum">
              <a:rPr lang="en-US" smtClean="0"/>
              <a:pPr algn="ctr"/>
              <a:t>21</a:t>
            </a:fld>
            <a:endParaRPr lang="en-US" dirty="0"/>
          </a:p>
        </p:txBody>
      </p:sp>
    </p:spTree>
    <p:extLst>
      <p:ext uri="{BB962C8B-B14F-4D97-AF65-F5344CB8AC3E}">
        <p14:creationId xmlns:p14="http://schemas.microsoft.com/office/powerpoint/2010/main" val="1770984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75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75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75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75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potential members</a:t>
            </a:r>
            <a:br>
              <a:rPr lang="en-US" dirty="0"/>
            </a:br>
            <a:r>
              <a:rPr lang="en-US" sz="1600" i="1" spc="0" dirty="0">
                <a:solidFill>
                  <a:prstClr val="white"/>
                </a:solidFill>
              </a:rPr>
              <a:t>Part IV</a:t>
            </a:r>
            <a:endParaRPr lang="en-US" dirty="0"/>
          </a:p>
        </p:txBody>
      </p:sp>
      <p:sp>
        <p:nvSpPr>
          <p:cNvPr id="3" name="Content Placeholder 2"/>
          <p:cNvSpPr>
            <a:spLocks noGrp="1"/>
          </p:cNvSpPr>
          <p:nvPr>
            <p:ph idx="1"/>
          </p:nvPr>
        </p:nvSpPr>
        <p:spPr/>
        <p:txBody>
          <a:bodyPr>
            <a:normAutofit/>
          </a:bodyPr>
          <a:lstStyle/>
          <a:p>
            <a:pPr lvl="0"/>
            <a:r>
              <a:rPr lang="en-US" sz="2400" b="1" dirty="0"/>
              <a:t>Final Tips</a:t>
            </a:r>
          </a:p>
          <a:p>
            <a:pPr lvl="1"/>
            <a:r>
              <a:rPr lang="en-US" sz="2000" dirty="0"/>
              <a:t>Listen, Do Not Lecture</a:t>
            </a:r>
          </a:p>
          <a:p>
            <a:pPr lvl="1"/>
            <a:r>
              <a:rPr lang="en-US" sz="2000" dirty="0"/>
              <a:t>Always Have an “Ask”!</a:t>
            </a:r>
          </a:p>
          <a:p>
            <a:pPr lvl="1"/>
            <a:r>
              <a:rPr lang="en-US" sz="2000" dirty="0"/>
              <a:t>Approach new/probationary employees</a:t>
            </a:r>
          </a:p>
          <a:p>
            <a:endParaRPr lang="en-US" sz="2200" b="1" dirty="0"/>
          </a:p>
          <a:p>
            <a:r>
              <a:rPr lang="en-US" sz="2400" b="1" dirty="0"/>
              <a:t>Other ideas and tips?</a:t>
            </a:r>
          </a:p>
          <a:p>
            <a:pPr lvl="0"/>
            <a:endParaRPr lang="en-US" sz="1400" dirty="0"/>
          </a:p>
        </p:txBody>
      </p:sp>
      <p:sp>
        <p:nvSpPr>
          <p:cNvPr id="4" name="Slide Number Placeholder 3"/>
          <p:cNvSpPr>
            <a:spLocks noGrp="1"/>
          </p:cNvSpPr>
          <p:nvPr>
            <p:ph type="sldNum" sz="quarter" idx="12"/>
          </p:nvPr>
        </p:nvSpPr>
        <p:spPr/>
        <p:txBody>
          <a:bodyPr/>
          <a:lstStyle/>
          <a:p>
            <a:pPr algn="ctr"/>
            <a:fld id="{695D44F6-4B5B-4943-B266-DB7D89387992}" type="slidenum">
              <a:rPr lang="en-US" smtClean="0"/>
              <a:pPr algn="ctr"/>
              <a:t>22</a:t>
            </a:fld>
            <a:endParaRPr lang="en-US" dirty="0"/>
          </a:p>
        </p:txBody>
      </p:sp>
    </p:spTree>
    <p:extLst>
      <p:ext uri="{BB962C8B-B14F-4D97-AF65-F5344CB8AC3E}">
        <p14:creationId xmlns:p14="http://schemas.microsoft.com/office/powerpoint/2010/main" val="974172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0"/>
            <a:ext cx="7924800" cy="762000"/>
          </a:xfrm>
        </p:spPr>
        <p:txBody>
          <a:bodyPr>
            <a:normAutofit/>
          </a:bodyPr>
          <a:lstStyle/>
          <a:p>
            <a:r>
              <a:rPr lang="en-US" sz="4400" b="1" spc="100" dirty="0"/>
              <a:t>Tag-team Recruitment</a:t>
            </a:r>
            <a:endParaRPr lang="en-US" sz="4400" b="1" spc="100" dirty="0">
              <a:gradFill flip="none" rotWithShape="1">
                <a:gsLst>
                  <a:gs pos="0">
                    <a:srgbClr val="5E9EFF"/>
                  </a:gs>
                  <a:gs pos="39999">
                    <a:srgbClr val="85C2FF"/>
                  </a:gs>
                  <a:gs pos="70000">
                    <a:srgbClr val="C4D6EB"/>
                  </a:gs>
                  <a:gs pos="100000">
                    <a:srgbClr val="FFEBFA"/>
                  </a:gs>
                </a:gsLst>
                <a:lin ang="5400000" scaled="1"/>
                <a:tileRect/>
              </a:gradFill>
            </a:endParaRPr>
          </a:p>
        </p:txBody>
      </p:sp>
      <p:sp>
        <p:nvSpPr>
          <p:cNvPr id="6" name="Text Placeholder 5"/>
          <p:cNvSpPr>
            <a:spLocks noGrp="1"/>
          </p:cNvSpPr>
          <p:nvPr>
            <p:ph type="body" idx="1"/>
          </p:nvPr>
        </p:nvSpPr>
        <p:spPr>
          <a:xfrm>
            <a:off x="685800" y="3256844"/>
            <a:ext cx="7543801" cy="533400"/>
          </a:xfrm>
        </p:spPr>
        <p:txBody>
          <a:bodyPr>
            <a:normAutofit/>
          </a:bodyPr>
          <a:lstStyle/>
          <a:p>
            <a:r>
              <a:rPr lang="en-US" sz="2400" b="1" dirty="0">
                <a:solidFill>
                  <a:srgbClr val="FFC000"/>
                </a:solidFill>
              </a:rPr>
              <a:t>An advance Strategy</a:t>
            </a:r>
          </a:p>
        </p:txBody>
      </p:sp>
      <p:sp>
        <p:nvSpPr>
          <p:cNvPr id="4" name="Slide Number Placeholder 3"/>
          <p:cNvSpPr>
            <a:spLocks noGrp="1"/>
          </p:cNvSpPr>
          <p:nvPr>
            <p:ph type="sldNum" sz="quarter" idx="12"/>
          </p:nvPr>
        </p:nvSpPr>
        <p:spPr/>
        <p:txBody>
          <a:bodyPr/>
          <a:lstStyle/>
          <a:p>
            <a:fld id="{695D44F6-4B5B-4943-B266-DB7D89387992}" type="slidenum">
              <a:rPr lang="en-US" smtClean="0"/>
              <a:pPr/>
              <a:t>23</a:t>
            </a:fld>
            <a:endParaRPr lang="en-US" dirty="0"/>
          </a:p>
        </p:txBody>
      </p:sp>
    </p:spTree>
    <p:extLst>
      <p:ext uri="{BB962C8B-B14F-4D97-AF65-F5344CB8AC3E}">
        <p14:creationId xmlns:p14="http://schemas.microsoft.com/office/powerpoint/2010/main" val="3187818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Tag-Team Overview</a:t>
            </a:r>
            <a:br>
              <a:rPr lang="en-US" dirty="0"/>
            </a:br>
            <a:r>
              <a:rPr lang="en-US" sz="1600" i="1" spc="0" dirty="0"/>
              <a:t>Part I</a:t>
            </a:r>
            <a:endParaRPr lang="en-US" i="1" spc="0" dirty="0"/>
          </a:p>
        </p:txBody>
      </p:sp>
      <p:sp>
        <p:nvSpPr>
          <p:cNvPr id="8" name="Slide Number Placeholder 7"/>
          <p:cNvSpPr>
            <a:spLocks noGrp="1"/>
          </p:cNvSpPr>
          <p:nvPr>
            <p:ph type="sldNum" sz="quarter" idx="12"/>
          </p:nvPr>
        </p:nvSpPr>
        <p:spPr/>
        <p:txBody>
          <a:bodyPr/>
          <a:lstStyle/>
          <a:p>
            <a:fld id="{695D44F6-4B5B-4943-B266-DB7D89387992}" type="slidenum">
              <a:rPr lang="en-US" smtClean="0"/>
              <a:pPr/>
              <a:t>24</a:t>
            </a:fld>
            <a:endParaRPr lang="en-US" dirty="0"/>
          </a:p>
        </p:txBody>
      </p:sp>
      <p:graphicFrame>
        <p:nvGraphicFramePr>
          <p:cNvPr id="5" name="Diagram 4"/>
          <p:cNvGraphicFramePr/>
          <p:nvPr>
            <p:extLst>
              <p:ext uri="{D42A27DB-BD31-4B8C-83A1-F6EECF244321}">
                <p14:modId xmlns:p14="http://schemas.microsoft.com/office/powerpoint/2010/main" val="4011852546"/>
              </p:ext>
            </p:extLst>
          </p:nvPr>
        </p:nvGraphicFramePr>
        <p:xfrm>
          <a:off x="990599" y="1970900"/>
          <a:ext cx="7420453" cy="4506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828800" y="4495800"/>
            <a:ext cx="2133600" cy="307777"/>
          </a:xfrm>
          <a:prstGeom prst="rect">
            <a:avLst/>
          </a:prstGeom>
          <a:noFill/>
        </p:spPr>
        <p:txBody>
          <a:bodyPr wrap="square" rtlCol="0">
            <a:spAutoFit/>
          </a:bodyPr>
          <a:lstStyle/>
          <a:p>
            <a:pPr algn="ctr"/>
            <a:r>
              <a:rPr lang="en-US" sz="1400" dirty="0">
                <a:solidFill>
                  <a:schemeClr val="bg2">
                    <a:lumMod val="50000"/>
                  </a:schemeClr>
                </a:solidFill>
              </a:rPr>
              <a:t>Potential Member</a:t>
            </a:r>
          </a:p>
        </p:txBody>
      </p:sp>
      <p:sp>
        <p:nvSpPr>
          <p:cNvPr id="9" name="TextBox 8"/>
          <p:cNvSpPr txBox="1"/>
          <p:nvPr/>
        </p:nvSpPr>
        <p:spPr>
          <a:xfrm>
            <a:off x="609600" y="2499955"/>
            <a:ext cx="1828800" cy="461665"/>
          </a:xfrm>
          <a:prstGeom prst="rect">
            <a:avLst/>
          </a:prstGeom>
          <a:noFill/>
        </p:spPr>
        <p:txBody>
          <a:bodyPr wrap="square" rtlCol="0">
            <a:spAutoFit/>
          </a:bodyPr>
          <a:lstStyle/>
          <a:p>
            <a:r>
              <a:rPr lang="en-US" sz="2400" dirty="0">
                <a:solidFill>
                  <a:srgbClr val="FFC000"/>
                </a:solidFill>
              </a:rPr>
              <a:t>Example</a:t>
            </a:r>
          </a:p>
        </p:txBody>
      </p:sp>
      <p:pic>
        <p:nvPicPr>
          <p:cNvPr id="1026" name="Picture 2" descr="C:\Users\Clangford\AppData\Local\Microsoft\Windows\Temporary Internet Files\Content.IE5\VT1HSOZY\MC900048024[1].wmf"/>
          <p:cNvPicPr>
            <a:picLocks noChangeAspect="1" noChangeArrowheads="1"/>
          </p:cNvPicPr>
          <p:nvPr/>
        </p:nvPicPr>
        <p:blipFill>
          <a:blip r:embed="rId8" cstate="print"/>
          <a:srcRect/>
          <a:stretch>
            <a:fillRect/>
          </a:stretch>
        </p:blipFill>
        <p:spPr bwMode="auto">
          <a:xfrm>
            <a:off x="2590800" y="3782080"/>
            <a:ext cx="609600" cy="713720"/>
          </a:xfrm>
          <a:prstGeom prst="rect">
            <a:avLst/>
          </a:prstGeom>
          <a:noFill/>
        </p:spPr>
      </p:pic>
    </p:spTree>
    <p:extLst>
      <p:ext uri="{BB962C8B-B14F-4D97-AF65-F5344CB8AC3E}">
        <p14:creationId xmlns:p14="http://schemas.microsoft.com/office/powerpoint/2010/main" val="4250253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Tag-Team Engagement</a:t>
            </a:r>
            <a:br>
              <a:rPr lang="en-US" dirty="0"/>
            </a:br>
            <a:r>
              <a:rPr lang="en-US" sz="1600" i="1" spc="0" dirty="0">
                <a:solidFill>
                  <a:prstClr val="white"/>
                </a:solidFill>
              </a:rPr>
              <a:t>Part II</a:t>
            </a:r>
            <a:endParaRPr lang="en-US" dirty="0"/>
          </a:p>
        </p:txBody>
      </p:sp>
      <p:sp>
        <p:nvSpPr>
          <p:cNvPr id="3" name="Content Placeholder 2"/>
          <p:cNvSpPr>
            <a:spLocks noGrp="1"/>
          </p:cNvSpPr>
          <p:nvPr>
            <p:ph idx="1"/>
          </p:nvPr>
        </p:nvSpPr>
        <p:spPr/>
        <p:txBody>
          <a:bodyPr>
            <a:normAutofit/>
          </a:bodyPr>
          <a:lstStyle/>
          <a:p>
            <a:r>
              <a:rPr lang="en-US" sz="2400" b="1" dirty="0"/>
              <a:t>An Example</a:t>
            </a:r>
          </a:p>
          <a:p>
            <a:pPr marL="800100" lvl="1" indent="-342900">
              <a:buFont typeface="+mj-lt"/>
              <a:buAutoNum type="arabicPeriod"/>
            </a:pPr>
            <a:r>
              <a:rPr lang="en-US" sz="1800" dirty="0"/>
              <a:t>Assign your engagement committee people to engage</a:t>
            </a:r>
          </a:p>
          <a:p>
            <a:pPr marL="800100" lvl="1" indent="-342900">
              <a:buFont typeface="+mj-lt"/>
              <a:buAutoNum type="arabicPeriod"/>
            </a:pPr>
            <a:r>
              <a:rPr lang="en-US" sz="1800" dirty="0"/>
              <a:t>Start the recruitment campaign</a:t>
            </a:r>
          </a:p>
          <a:p>
            <a:pPr marL="800100" lvl="1" indent="-342900">
              <a:buFont typeface="+mj-lt"/>
              <a:buAutoNum type="arabicPeriod" startAt="3"/>
            </a:pPr>
            <a:r>
              <a:rPr lang="en-US" sz="1800" dirty="0"/>
              <a:t>After 2-3 weeks, meet up and report out</a:t>
            </a:r>
          </a:p>
          <a:p>
            <a:pPr marL="800100" lvl="1" indent="-342900">
              <a:buFont typeface="+mj-lt"/>
              <a:buAutoNum type="arabicPeriod" startAt="3"/>
            </a:pPr>
            <a:r>
              <a:rPr lang="en-US" sz="1800" dirty="0"/>
              <a:t>Assign your committee to people to engage - 2</a:t>
            </a:r>
            <a:r>
              <a:rPr lang="en-US" sz="1800" baseline="30000" dirty="0"/>
              <a:t>nd</a:t>
            </a:r>
            <a:r>
              <a:rPr lang="en-US" sz="1800" dirty="0"/>
              <a:t> round</a:t>
            </a:r>
          </a:p>
          <a:p>
            <a:pPr marL="800100" lvl="1" indent="-342900">
              <a:buFont typeface="+mj-lt"/>
              <a:buAutoNum type="arabicPeriod" startAt="5"/>
            </a:pPr>
            <a:r>
              <a:rPr lang="en-US" sz="1800" dirty="0"/>
              <a:t>After 2-3 weeks, meet up and report out</a:t>
            </a:r>
          </a:p>
          <a:p>
            <a:pPr marL="800100" lvl="1" indent="-342900">
              <a:buFont typeface="+mj-lt"/>
              <a:buAutoNum type="arabicPeriod" startAt="6"/>
            </a:pPr>
            <a:r>
              <a:rPr lang="en-US" sz="1800" dirty="0"/>
              <a:t>Assign your committee to people to engage – 3</a:t>
            </a:r>
            <a:r>
              <a:rPr lang="en-US" sz="1800" baseline="30000" dirty="0"/>
              <a:t>rd</a:t>
            </a:r>
            <a:r>
              <a:rPr lang="en-US" sz="1800" dirty="0"/>
              <a:t> round</a:t>
            </a:r>
          </a:p>
          <a:p>
            <a:pPr marL="800100" lvl="1" indent="-342900">
              <a:buFont typeface="+mj-lt"/>
              <a:buAutoNum type="arabicPeriod" startAt="6"/>
            </a:pPr>
            <a:r>
              <a:rPr lang="en-US" sz="1800" dirty="0"/>
              <a:t>After 2-3 weeks, meet up and assess the overall results</a:t>
            </a:r>
          </a:p>
          <a:p>
            <a:r>
              <a:rPr lang="en-US" sz="2400" b="1" dirty="0"/>
              <a:t>Is this right for you?</a:t>
            </a:r>
            <a:endParaRPr lang="en-US" dirty="0"/>
          </a:p>
          <a:p>
            <a:pPr marL="0" indent="0">
              <a:buNone/>
            </a:pPr>
            <a:endParaRPr lang="en-US" sz="1100" dirty="0"/>
          </a:p>
          <a:p>
            <a:pPr marL="342900" lvl="0" indent="-342900">
              <a:buFont typeface="+mj-lt"/>
              <a:buAutoNum type="arabicPeriod"/>
            </a:pPr>
            <a:endParaRPr lang="en-US" sz="1400" dirty="0"/>
          </a:p>
          <a:p>
            <a:endParaRPr lang="en-US" dirty="0"/>
          </a:p>
        </p:txBody>
      </p:sp>
      <p:sp>
        <p:nvSpPr>
          <p:cNvPr id="4" name="Slide Number Placeholder 3"/>
          <p:cNvSpPr>
            <a:spLocks noGrp="1"/>
          </p:cNvSpPr>
          <p:nvPr>
            <p:ph type="sldNum" sz="quarter" idx="12"/>
          </p:nvPr>
        </p:nvSpPr>
        <p:spPr/>
        <p:txBody>
          <a:bodyPr/>
          <a:lstStyle/>
          <a:p>
            <a:pPr algn="ctr"/>
            <a:fld id="{695D44F6-4B5B-4943-B266-DB7D89387992}" type="slidenum">
              <a:rPr lang="en-US" smtClean="0"/>
              <a:pPr algn="ctr"/>
              <a:t>25</a:t>
            </a:fld>
            <a:endParaRPr lang="en-US" dirty="0"/>
          </a:p>
        </p:txBody>
      </p:sp>
    </p:spTree>
    <p:extLst>
      <p:ext uri="{BB962C8B-B14F-4D97-AF65-F5344CB8AC3E}">
        <p14:creationId xmlns:p14="http://schemas.microsoft.com/office/powerpoint/2010/main" val="2268078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125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nodeType="afterEffect">
                                  <p:stCondLst>
                                    <p:cond delay="1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5750"/>
                            </p:stCondLst>
                            <p:childTnLst>
                              <p:par>
                                <p:cTn id="23" presetID="42" presetClass="entr" presetSubtype="0" fill="hold" nodeType="afterEffect">
                                  <p:stCondLst>
                                    <p:cond delay="125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250"/>
                            </p:stCondLst>
                            <p:childTnLst>
                              <p:par>
                                <p:cTn id="35" presetID="42" presetClass="entr" presetSubtype="0" fill="hold" nodeType="afterEffect">
                                  <p:stCondLst>
                                    <p:cond delay="1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500"/>
                            </p:stCondLst>
                            <p:childTnLst>
                              <p:par>
                                <p:cTn id="41" presetID="42" presetClass="entr" presetSubtype="0" fill="hold" nodeType="afterEffect">
                                  <p:stCondLst>
                                    <p:cond delay="125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750"/>
                            </p:stCondLst>
                            <p:childTnLst>
                              <p:par>
                                <p:cTn id="47" presetID="42" presetClass="entr" presetSubtype="0" fill="hold" nodeType="afterEffect">
                                  <p:stCondLst>
                                    <p:cond delay="125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A2CC70-1033-4AAF-99EE-E2BA611B301C}"/>
              </a:ext>
            </a:extLst>
          </p:cNvPr>
          <p:cNvSpPr>
            <a:spLocks noGrp="1"/>
          </p:cNvSpPr>
          <p:nvPr>
            <p:ph type="title"/>
          </p:nvPr>
        </p:nvSpPr>
        <p:spPr>
          <a:xfrm>
            <a:off x="457200" y="3484200"/>
            <a:ext cx="7772400" cy="1468800"/>
          </a:xfrm>
        </p:spPr>
        <p:txBody>
          <a:bodyPr>
            <a:normAutofit/>
          </a:bodyPr>
          <a:lstStyle/>
          <a:p>
            <a:r>
              <a:rPr lang="en-US" sz="5400" b="1" dirty="0"/>
              <a:t>Next steps</a:t>
            </a:r>
          </a:p>
        </p:txBody>
      </p:sp>
      <p:sp>
        <p:nvSpPr>
          <p:cNvPr id="6" name="Text Placeholder 5">
            <a:extLst>
              <a:ext uri="{FF2B5EF4-FFF2-40B4-BE49-F238E27FC236}">
                <a16:creationId xmlns:a16="http://schemas.microsoft.com/office/drawing/2014/main" id="{429B0F54-A4FE-40DD-A418-61CBE6398D82}"/>
              </a:ext>
            </a:extLst>
          </p:cNvPr>
          <p:cNvSpPr>
            <a:spLocks noGrp="1"/>
          </p:cNvSpPr>
          <p:nvPr>
            <p:ph type="body" idx="1"/>
          </p:nvPr>
        </p:nvSpPr>
        <p:spPr>
          <a:xfrm>
            <a:off x="509452" y="3733800"/>
            <a:ext cx="7772400" cy="860400"/>
          </a:xfrm>
        </p:spPr>
        <p:txBody>
          <a:bodyPr/>
          <a:lstStyle/>
          <a:p>
            <a:r>
              <a:rPr lang="en-US" b="1" dirty="0">
                <a:solidFill>
                  <a:srgbClr val="FFC000"/>
                </a:solidFill>
              </a:rPr>
              <a:t>Let create a plan of action</a:t>
            </a:r>
          </a:p>
        </p:txBody>
      </p:sp>
      <p:sp>
        <p:nvSpPr>
          <p:cNvPr id="4" name="Slide Number Placeholder 3">
            <a:extLst>
              <a:ext uri="{FF2B5EF4-FFF2-40B4-BE49-F238E27FC236}">
                <a16:creationId xmlns:a16="http://schemas.microsoft.com/office/drawing/2014/main" id="{AFE05DF2-3F01-4E7E-91E5-820DE8BD3E1D}"/>
              </a:ext>
            </a:extLst>
          </p:cNvPr>
          <p:cNvSpPr>
            <a:spLocks noGrp="1"/>
          </p:cNvSpPr>
          <p:nvPr>
            <p:ph type="sldNum" sz="quarter" idx="12"/>
          </p:nvPr>
        </p:nvSpPr>
        <p:spPr/>
        <p:txBody>
          <a:bodyPr/>
          <a:lstStyle/>
          <a:p>
            <a:pPr algn="ctr"/>
            <a:fld id="{695D44F6-4B5B-4943-B266-DB7D89387992}" type="slidenum">
              <a:rPr lang="en-US" smtClean="0"/>
              <a:pPr algn="ctr"/>
              <a:t>26</a:t>
            </a:fld>
            <a:endParaRPr lang="en-US" dirty="0"/>
          </a:p>
        </p:txBody>
      </p:sp>
    </p:spTree>
    <p:extLst>
      <p:ext uri="{BB962C8B-B14F-4D97-AF65-F5344CB8AC3E}">
        <p14:creationId xmlns:p14="http://schemas.microsoft.com/office/powerpoint/2010/main" val="751109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106253" cy="1143000"/>
          </a:xfrm>
        </p:spPr>
        <p:txBody>
          <a:bodyPr>
            <a:normAutofit fontScale="90000"/>
          </a:bodyPr>
          <a:lstStyle/>
          <a:p>
            <a:r>
              <a:rPr lang="en-US" sz="3600" dirty="0"/>
              <a:t>Questions to ask yourselves</a:t>
            </a:r>
          </a:p>
        </p:txBody>
      </p:sp>
      <p:sp>
        <p:nvSpPr>
          <p:cNvPr id="3" name="Content Placeholder 2"/>
          <p:cNvSpPr>
            <a:spLocks noGrp="1"/>
          </p:cNvSpPr>
          <p:nvPr>
            <p:ph idx="1"/>
          </p:nvPr>
        </p:nvSpPr>
        <p:spPr/>
        <p:txBody>
          <a:bodyPr>
            <a:noAutofit/>
          </a:bodyPr>
          <a:lstStyle/>
          <a:p>
            <a:pPr>
              <a:spcAft>
                <a:spcPts val="1200"/>
              </a:spcAft>
            </a:pPr>
            <a:r>
              <a:rPr lang="en-US" sz="2400" dirty="0"/>
              <a:t>Who should we get to help to recruit potential members?</a:t>
            </a:r>
          </a:p>
          <a:p>
            <a:pPr>
              <a:spcAft>
                <a:spcPts val="1200"/>
              </a:spcAft>
            </a:pPr>
            <a:r>
              <a:rPr lang="en-US" sz="2400" dirty="0"/>
              <a:t>How many potential members can we engage?</a:t>
            </a:r>
          </a:p>
          <a:p>
            <a:pPr>
              <a:spcAft>
                <a:spcPts val="1200"/>
              </a:spcAft>
            </a:pPr>
            <a:r>
              <a:rPr lang="en-US" sz="2400" dirty="0"/>
              <a:t>When will we start?</a:t>
            </a:r>
          </a:p>
          <a:p>
            <a:pPr>
              <a:spcAft>
                <a:spcPts val="1200"/>
              </a:spcAft>
            </a:pPr>
            <a:r>
              <a:rPr lang="en-US" sz="2400" dirty="0"/>
              <a:t>Who will follow up with each volunteer to check in?</a:t>
            </a:r>
          </a:p>
          <a:p>
            <a:pPr>
              <a:spcAft>
                <a:spcPts val="1200"/>
              </a:spcAft>
            </a:pPr>
            <a:r>
              <a:rPr lang="en-US" sz="2400" dirty="0"/>
              <a:t>When do we want to meet to review our efforts?</a:t>
            </a:r>
          </a:p>
          <a:p>
            <a:pPr>
              <a:spcAft>
                <a:spcPts val="1200"/>
              </a:spcAft>
            </a:pPr>
            <a:endParaRPr lang="en-US" sz="240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27</a:t>
            </a:fld>
            <a:endParaRPr lang="en-US" dirty="0"/>
          </a:p>
        </p:txBody>
      </p:sp>
    </p:spTree>
    <p:extLst>
      <p:ext uri="{BB962C8B-B14F-4D97-AF65-F5344CB8AC3E}">
        <p14:creationId xmlns:p14="http://schemas.microsoft.com/office/powerpoint/2010/main" val="3885229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A2CC70-1033-4AAF-99EE-E2BA611B301C}"/>
              </a:ext>
            </a:extLst>
          </p:cNvPr>
          <p:cNvSpPr>
            <a:spLocks noGrp="1"/>
          </p:cNvSpPr>
          <p:nvPr>
            <p:ph type="title"/>
          </p:nvPr>
        </p:nvSpPr>
        <p:spPr>
          <a:xfrm>
            <a:off x="457202" y="3962400"/>
            <a:ext cx="7848598" cy="1219200"/>
          </a:xfrm>
        </p:spPr>
        <p:txBody>
          <a:bodyPr>
            <a:normAutofit/>
          </a:bodyPr>
          <a:lstStyle/>
          <a:p>
            <a:r>
              <a:rPr lang="en-US" sz="7200" b="1" dirty="0"/>
              <a:t>BRANDING</a:t>
            </a:r>
          </a:p>
        </p:txBody>
      </p:sp>
      <p:sp>
        <p:nvSpPr>
          <p:cNvPr id="6" name="Text Placeholder 5">
            <a:extLst>
              <a:ext uri="{FF2B5EF4-FFF2-40B4-BE49-F238E27FC236}">
                <a16:creationId xmlns:a16="http://schemas.microsoft.com/office/drawing/2014/main" id="{429B0F54-A4FE-40DD-A418-61CBE6398D82}"/>
              </a:ext>
            </a:extLst>
          </p:cNvPr>
          <p:cNvSpPr>
            <a:spLocks noGrp="1"/>
          </p:cNvSpPr>
          <p:nvPr>
            <p:ph type="body" idx="1"/>
          </p:nvPr>
        </p:nvSpPr>
        <p:spPr>
          <a:xfrm>
            <a:off x="533400" y="3733800"/>
            <a:ext cx="7772400" cy="377825"/>
          </a:xfrm>
        </p:spPr>
        <p:txBody>
          <a:bodyPr/>
          <a:lstStyle/>
          <a:p>
            <a:r>
              <a:rPr lang="en-US" b="1" dirty="0">
                <a:solidFill>
                  <a:srgbClr val="FFC000"/>
                </a:solidFill>
              </a:rPr>
              <a:t>Stop living in the shadows</a:t>
            </a:r>
          </a:p>
        </p:txBody>
      </p:sp>
      <p:sp>
        <p:nvSpPr>
          <p:cNvPr id="4" name="Slide Number Placeholder 3">
            <a:extLst>
              <a:ext uri="{FF2B5EF4-FFF2-40B4-BE49-F238E27FC236}">
                <a16:creationId xmlns:a16="http://schemas.microsoft.com/office/drawing/2014/main" id="{AFE05DF2-3F01-4E7E-91E5-820DE8BD3E1D}"/>
              </a:ext>
            </a:extLst>
          </p:cNvPr>
          <p:cNvSpPr>
            <a:spLocks noGrp="1"/>
          </p:cNvSpPr>
          <p:nvPr>
            <p:ph type="sldNum" sz="quarter" idx="12"/>
          </p:nvPr>
        </p:nvSpPr>
        <p:spPr/>
        <p:txBody>
          <a:bodyPr/>
          <a:lstStyle/>
          <a:p>
            <a:pPr algn="ctr"/>
            <a:fld id="{695D44F6-4B5B-4943-B266-DB7D89387992}" type="slidenum">
              <a:rPr lang="en-US" smtClean="0"/>
              <a:pPr algn="ctr"/>
              <a:t>28</a:t>
            </a:fld>
            <a:endParaRPr lang="en-US" dirty="0"/>
          </a:p>
        </p:txBody>
      </p:sp>
    </p:spTree>
    <p:extLst>
      <p:ext uri="{BB962C8B-B14F-4D97-AF65-F5344CB8AC3E}">
        <p14:creationId xmlns:p14="http://schemas.microsoft.com/office/powerpoint/2010/main" val="2901788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106253" cy="1143000"/>
          </a:xfrm>
        </p:spPr>
        <p:txBody>
          <a:bodyPr>
            <a:normAutofit/>
          </a:bodyPr>
          <a:lstStyle/>
          <a:p>
            <a:r>
              <a:rPr lang="en-US" sz="3600" dirty="0"/>
              <a:t>What is a brand</a:t>
            </a:r>
          </a:p>
        </p:txBody>
      </p:sp>
      <p:sp>
        <p:nvSpPr>
          <p:cNvPr id="4" name="Slide Number Placeholder 3"/>
          <p:cNvSpPr>
            <a:spLocks noGrp="1"/>
          </p:cNvSpPr>
          <p:nvPr>
            <p:ph type="sldNum" sz="quarter" idx="12"/>
          </p:nvPr>
        </p:nvSpPr>
        <p:spPr/>
        <p:txBody>
          <a:bodyPr/>
          <a:lstStyle/>
          <a:p>
            <a:fld id="{695D44F6-4B5B-4943-B266-DB7D89387992}" type="slidenum">
              <a:rPr lang="en-US" smtClean="0"/>
              <a:pPr/>
              <a:t>29</a:t>
            </a:fld>
            <a:endParaRPr lang="en-US" dirty="0"/>
          </a:p>
        </p:txBody>
      </p:sp>
      <p:pic>
        <p:nvPicPr>
          <p:cNvPr id="10" name="Picture 9">
            <a:extLst>
              <a:ext uri="{FF2B5EF4-FFF2-40B4-BE49-F238E27FC236}">
                <a16:creationId xmlns:a16="http://schemas.microsoft.com/office/drawing/2014/main" id="{E7B8DAD3-1F29-4D07-856F-80C5F6B0E125}"/>
              </a:ext>
            </a:extLst>
          </p:cNvPr>
          <p:cNvPicPr>
            <a:picLocks noChangeAspect="1"/>
          </p:cNvPicPr>
          <p:nvPr/>
        </p:nvPicPr>
        <p:blipFill>
          <a:blip r:embed="rId2">
            <a:duotone>
              <a:prstClr val="black"/>
              <a:schemeClr val="tx1">
                <a:tint val="45000"/>
                <a:satMod val="400000"/>
              </a:schemeClr>
            </a:duotone>
            <a:extLst>
              <a:ext uri="{BEBA8EAE-BF5A-486C-A8C5-ECC9F3942E4B}">
                <a14:imgProps xmlns:a14="http://schemas.microsoft.com/office/drawing/2010/main">
                  <a14:imgLayer r:embed="rId3">
                    <a14:imgEffect>
                      <a14:sharpenSoften amount="3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04799" y="1828800"/>
            <a:ext cx="3219122" cy="2968030"/>
          </a:xfrm>
          <a:prstGeom prst="rect">
            <a:avLst/>
          </a:prstGeom>
        </p:spPr>
      </p:pic>
      <p:pic>
        <p:nvPicPr>
          <p:cNvPr id="22" name="Content Placeholder 21">
            <a:extLst>
              <a:ext uri="{FF2B5EF4-FFF2-40B4-BE49-F238E27FC236}">
                <a16:creationId xmlns:a16="http://schemas.microsoft.com/office/drawing/2014/main" id="{2ADA15DA-A3B7-472E-968F-260D149E9FD2}"/>
              </a:ext>
            </a:extLst>
          </p:cNvPr>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27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952649" y="1629348"/>
            <a:ext cx="4489841" cy="1770871"/>
          </a:xfrm>
        </p:spPr>
      </p:pic>
      <p:pic>
        <p:nvPicPr>
          <p:cNvPr id="24" name="Picture 23">
            <a:extLst>
              <a:ext uri="{FF2B5EF4-FFF2-40B4-BE49-F238E27FC236}">
                <a16:creationId xmlns:a16="http://schemas.microsoft.com/office/drawing/2014/main" id="{3515621C-CCC8-4911-8E8A-6643C879D3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6989" y="2743200"/>
            <a:ext cx="2689411" cy="2286000"/>
          </a:xfrm>
          <a:prstGeom prst="rect">
            <a:avLst/>
          </a:prstGeom>
        </p:spPr>
      </p:pic>
      <p:pic>
        <p:nvPicPr>
          <p:cNvPr id="26" name="Picture 25">
            <a:extLst>
              <a:ext uri="{FF2B5EF4-FFF2-40B4-BE49-F238E27FC236}">
                <a16:creationId xmlns:a16="http://schemas.microsoft.com/office/drawing/2014/main" id="{113ECE92-AA9E-4F7D-9B49-ABFD2F32A7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4931" y="3590696"/>
            <a:ext cx="2286000" cy="2286000"/>
          </a:xfrm>
          <a:prstGeom prst="rect">
            <a:avLst/>
          </a:prstGeom>
        </p:spPr>
      </p:pic>
      <p:pic>
        <p:nvPicPr>
          <p:cNvPr id="28" name="Picture 27">
            <a:extLst>
              <a:ext uri="{FF2B5EF4-FFF2-40B4-BE49-F238E27FC236}">
                <a16:creationId xmlns:a16="http://schemas.microsoft.com/office/drawing/2014/main" id="{317D527D-15B5-4FF4-9243-D7541EECE7F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096" y="5019419"/>
            <a:ext cx="1360236" cy="1536266"/>
          </a:xfrm>
          <a:prstGeom prst="rect">
            <a:avLst/>
          </a:prstGeom>
        </p:spPr>
      </p:pic>
      <p:sp>
        <p:nvSpPr>
          <p:cNvPr id="31" name="TextBox 30">
            <a:extLst>
              <a:ext uri="{FF2B5EF4-FFF2-40B4-BE49-F238E27FC236}">
                <a16:creationId xmlns:a16="http://schemas.microsoft.com/office/drawing/2014/main" id="{A2885834-A70A-4DBA-94B1-867E9B34D42D}"/>
              </a:ext>
            </a:extLst>
          </p:cNvPr>
          <p:cNvSpPr txBox="1"/>
          <p:nvPr/>
        </p:nvSpPr>
        <p:spPr>
          <a:xfrm>
            <a:off x="406242" y="2590922"/>
            <a:ext cx="8106253" cy="2308324"/>
          </a:xfrm>
          <a:prstGeom prst="rect">
            <a:avLst/>
          </a:prstGeom>
          <a:noFill/>
        </p:spPr>
        <p:txBody>
          <a:bodyPr wrap="square" rtlCol="0">
            <a:spAutoFit/>
          </a:bodyPr>
          <a:lstStyle/>
          <a:p>
            <a:pPr algn="ctr"/>
            <a:r>
              <a:rPr lang="en-US" sz="4800" dirty="0">
                <a:effectLst>
                  <a:outerShdw blurRad="38100" dist="38100" dir="2700000" algn="tl">
                    <a:srgbClr val="000000">
                      <a:alpha val="43137"/>
                    </a:srgbClr>
                  </a:outerShdw>
                </a:effectLst>
                <a:latin typeface="Futura PT Heavy" panose="020B0802020204020303" pitchFamily="34" charset="0"/>
              </a:rPr>
              <a:t>Your “brand” is what others think of you and/or your organization </a:t>
            </a:r>
          </a:p>
        </p:txBody>
      </p:sp>
      <p:pic>
        <p:nvPicPr>
          <p:cNvPr id="33" name="Picture 32">
            <a:extLst>
              <a:ext uri="{FF2B5EF4-FFF2-40B4-BE49-F238E27FC236}">
                <a16:creationId xmlns:a16="http://schemas.microsoft.com/office/drawing/2014/main" id="{54B73837-C175-4F38-A12A-4AA23B757C40}"/>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161652" y="5105400"/>
            <a:ext cx="2448948" cy="1504970"/>
          </a:xfrm>
          <a:prstGeom prst="rect">
            <a:avLst/>
          </a:prstGeom>
        </p:spPr>
      </p:pic>
      <p:pic>
        <p:nvPicPr>
          <p:cNvPr id="35" name="Picture 34">
            <a:extLst>
              <a:ext uri="{FF2B5EF4-FFF2-40B4-BE49-F238E27FC236}">
                <a16:creationId xmlns:a16="http://schemas.microsoft.com/office/drawing/2014/main" id="{41E8EEEA-2ACD-49FB-84D8-6F06A2583C5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3518" y="4895830"/>
            <a:ext cx="2249021" cy="1504970"/>
          </a:xfrm>
          <a:prstGeom prst="rect">
            <a:avLst/>
          </a:prstGeom>
        </p:spPr>
      </p:pic>
    </p:spTree>
    <p:extLst>
      <p:ext uri="{BB962C8B-B14F-4D97-AF65-F5344CB8AC3E}">
        <p14:creationId xmlns:p14="http://schemas.microsoft.com/office/powerpoint/2010/main" val="1657584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ppt_x"/>
                                          </p:val>
                                        </p:tav>
                                        <p:tav tm="100000">
                                          <p:val>
                                            <p:strVal val="#ppt_x"/>
                                          </p:val>
                                        </p:tav>
                                      </p:tavLst>
                                    </p:anim>
                                    <p:anim calcmode="lin" valueType="num">
                                      <p:cBhvr additive="base">
                                        <p:cTn id="20" dur="10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000" fill="hold"/>
                                        <p:tgtEl>
                                          <p:spTgt spid="33"/>
                                        </p:tgtEl>
                                        <p:attrNameLst>
                                          <p:attrName>ppt_x</p:attrName>
                                        </p:attrNameLst>
                                      </p:cBhvr>
                                      <p:tavLst>
                                        <p:tav tm="0">
                                          <p:val>
                                            <p:strVal val="#ppt_x"/>
                                          </p:val>
                                        </p:tav>
                                        <p:tav tm="100000">
                                          <p:val>
                                            <p:strVal val="#ppt_x"/>
                                          </p:val>
                                        </p:tav>
                                      </p:tavLst>
                                    </p:anim>
                                    <p:anim calcmode="lin" valueType="num">
                                      <p:cBhvr additive="base">
                                        <p:cTn id="31" dur="10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nodeType="clickEffect">
                                  <p:stCondLst>
                                    <p:cond delay="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0"/>
                                        <p:tgtEl>
                                          <p:spTgt spid="10"/>
                                        </p:tgtEl>
                                        <p:attrNameLst>
                                          <p:attrName>ppt_y</p:attrName>
                                        </p:attrNameLst>
                                      </p:cBhvr>
                                      <p:tavLst>
                                        <p:tav tm="0">
                                          <p:val>
                                            <p:strVal val="ppt_y"/>
                                          </p:val>
                                        </p:tav>
                                        <p:tav tm="100000">
                                          <p:val>
                                            <p:strVal val="ppt_y+.1"/>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1000"/>
                            </p:stCondLst>
                            <p:childTnLst>
                              <p:par>
                                <p:cTn id="52" presetID="42" presetClass="exit" presetSubtype="0" fill="hold" nodeType="afterEffect">
                                  <p:stCondLst>
                                    <p:cond delay="0"/>
                                  </p:stCondLst>
                                  <p:childTnLst>
                                    <p:animEffect transition="out" filter="fade">
                                      <p:cBhvr>
                                        <p:cTn id="53" dur="1000"/>
                                        <p:tgtEl>
                                          <p:spTgt spid="28"/>
                                        </p:tgtEl>
                                      </p:cBhvr>
                                    </p:animEffect>
                                    <p:anim calcmode="lin" valueType="num">
                                      <p:cBhvr>
                                        <p:cTn id="54" dur="1000"/>
                                        <p:tgtEl>
                                          <p:spTgt spid="28"/>
                                        </p:tgtEl>
                                        <p:attrNameLst>
                                          <p:attrName>ppt_x</p:attrName>
                                        </p:attrNameLst>
                                      </p:cBhvr>
                                      <p:tavLst>
                                        <p:tav tm="0">
                                          <p:val>
                                            <p:strVal val="ppt_x"/>
                                          </p:val>
                                        </p:tav>
                                        <p:tav tm="100000">
                                          <p:val>
                                            <p:strVal val="ppt_x"/>
                                          </p:val>
                                        </p:tav>
                                      </p:tavLst>
                                    </p:anim>
                                    <p:anim calcmode="lin" valueType="num">
                                      <p:cBhvr>
                                        <p:cTn id="55" dur="1000"/>
                                        <p:tgtEl>
                                          <p:spTgt spid="28"/>
                                        </p:tgtEl>
                                        <p:attrNameLst>
                                          <p:attrName>ppt_y</p:attrName>
                                        </p:attrNameLst>
                                      </p:cBhvr>
                                      <p:tavLst>
                                        <p:tav tm="0">
                                          <p:val>
                                            <p:strVal val="ppt_y"/>
                                          </p:val>
                                        </p:tav>
                                        <p:tav tm="100000">
                                          <p:val>
                                            <p:strVal val="ppt_y+.1"/>
                                          </p:val>
                                        </p:tav>
                                      </p:tavLst>
                                    </p:anim>
                                    <p:set>
                                      <p:cBhvr>
                                        <p:cTn id="56" dur="1" fill="hold">
                                          <p:stCondLst>
                                            <p:cond delay="999"/>
                                          </p:stCondLst>
                                        </p:cTn>
                                        <p:tgtEl>
                                          <p:spTgt spid="28"/>
                                        </p:tgtEl>
                                        <p:attrNameLst>
                                          <p:attrName>style.visibility</p:attrName>
                                        </p:attrNameLst>
                                      </p:cBhvr>
                                      <p:to>
                                        <p:strVal val="hidden"/>
                                      </p:to>
                                    </p:set>
                                  </p:childTnLst>
                                </p:cTn>
                              </p:par>
                            </p:childTnLst>
                          </p:cTn>
                        </p:par>
                        <p:par>
                          <p:cTn id="57" fill="hold">
                            <p:stCondLst>
                              <p:cond delay="2000"/>
                            </p:stCondLst>
                            <p:childTnLst>
                              <p:par>
                                <p:cTn id="58" presetID="2" presetClass="exit" presetSubtype="4" fill="hold" nodeType="afterEffect">
                                  <p:stCondLst>
                                    <p:cond delay="0"/>
                                  </p:stCondLst>
                                  <p:childTnLst>
                                    <p:anim calcmode="lin" valueType="num">
                                      <p:cBhvr additive="base">
                                        <p:cTn id="59" dur="1000"/>
                                        <p:tgtEl>
                                          <p:spTgt spid="35"/>
                                        </p:tgtEl>
                                        <p:attrNameLst>
                                          <p:attrName>ppt_x</p:attrName>
                                        </p:attrNameLst>
                                      </p:cBhvr>
                                      <p:tavLst>
                                        <p:tav tm="0">
                                          <p:val>
                                            <p:strVal val="ppt_x"/>
                                          </p:val>
                                        </p:tav>
                                        <p:tav tm="100000">
                                          <p:val>
                                            <p:strVal val="ppt_x"/>
                                          </p:val>
                                        </p:tav>
                                      </p:tavLst>
                                    </p:anim>
                                    <p:anim calcmode="lin" valueType="num">
                                      <p:cBhvr additive="base">
                                        <p:cTn id="60" dur="1000"/>
                                        <p:tgtEl>
                                          <p:spTgt spid="35"/>
                                        </p:tgtEl>
                                        <p:attrNameLst>
                                          <p:attrName>ppt_y</p:attrName>
                                        </p:attrNameLst>
                                      </p:cBhvr>
                                      <p:tavLst>
                                        <p:tav tm="0">
                                          <p:val>
                                            <p:strVal val="ppt_y"/>
                                          </p:val>
                                        </p:tav>
                                        <p:tav tm="100000">
                                          <p:val>
                                            <p:strVal val="1+ppt_h/2"/>
                                          </p:val>
                                        </p:tav>
                                      </p:tavLst>
                                    </p:anim>
                                    <p:set>
                                      <p:cBhvr>
                                        <p:cTn id="61" dur="1" fill="hold">
                                          <p:stCondLst>
                                            <p:cond delay="999"/>
                                          </p:stCondLst>
                                        </p:cTn>
                                        <p:tgtEl>
                                          <p:spTgt spid="35"/>
                                        </p:tgtEl>
                                        <p:attrNameLst>
                                          <p:attrName>style.visibility</p:attrName>
                                        </p:attrNameLst>
                                      </p:cBhvr>
                                      <p:to>
                                        <p:strVal val="hidden"/>
                                      </p:to>
                                    </p:set>
                                  </p:childTnLst>
                                </p:cTn>
                              </p:par>
                            </p:childTnLst>
                          </p:cTn>
                        </p:par>
                        <p:par>
                          <p:cTn id="62" fill="hold">
                            <p:stCondLst>
                              <p:cond delay="3000"/>
                            </p:stCondLst>
                            <p:childTnLst>
                              <p:par>
                                <p:cTn id="63" presetID="42" presetClass="exit" presetSubtype="0" fill="hold" nodeType="afterEffect">
                                  <p:stCondLst>
                                    <p:cond delay="0"/>
                                  </p:stCondLst>
                                  <p:childTnLst>
                                    <p:animEffect transition="out" filter="fade">
                                      <p:cBhvr>
                                        <p:cTn id="64" dur="1000"/>
                                        <p:tgtEl>
                                          <p:spTgt spid="26"/>
                                        </p:tgtEl>
                                      </p:cBhvr>
                                    </p:animEffect>
                                    <p:anim calcmode="lin" valueType="num">
                                      <p:cBhvr>
                                        <p:cTn id="65" dur="1000"/>
                                        <p:tgtEl>
                                          <p:spTgt spid="26"/>
                                        </p:tgtEl>
                                        <p:attrNameLst>
                                          <p:attrName>ppt_x</p:attrName>
                                        </p:attrNameLst>
                                      </p:cBhvr>
                                      <p:tavLst>
                                        <p:tav tm="0">
                                          <p:val>
                                            <p:strVal val="ppt_x"/>
                                          </p:val>
                                        </p:tav>
                                        <p:tav tm="100000">
                                          <p:val>
                                            <p:strVal val="ppt_x"/>
                                          </p:val>
                                        </p:tav>
                                      </p:tavLst>
                                    </p:anim>
                                    <p:anim calcmode="lin" valueType="num">
                                      <p:cBhvr>
                                        <p:cTn id="66" dur="1000"/>
                                        <p:tgtEl>
                                          <p:spTgt spid="26"/>
                                        </p:tgtEl>
                                        <p:attrNameLst>
                                          <p:attrName>ppt_y</p:attrName>
                                        </p:attrNameLst>
                                      </p:cBhvr>
                                      <p:tavLst>
                                        <p:tav tm="0">
                                          <p:val>
                                            <p:strVal val="ppt_y"/>
                                          </p:val>
                                        </p:tav>
                                        <p:tav tm="100000">
                                          <p:val>
                                            <p:strVal val="ppt_y+.1"/>
                                          </p:val>
                                        </p:tav>
                                      </p:tavLst>
                                    </p:anim>
                                    <p:set>
                                      <p:cBhvr>
                                        <p:cTn id="67" dur="1" fill="hold">
                                          <p:stCondLst>
                                            <p:cond delay="999"/>
                                          </p:stCondLst>
                                        </p:cTn>
                                        <p:tgtEl>
                                          <p:spTgt spid="26"/>
                                        </p:tgtEl>
                                        <p:attrNameLst>
                                          <p:attrName>style.visibility</p:attrName>
                                        </p:attrNameLst>
                                      </p:cBhvr>
                                      <p:to>
                                        <p:strVal val="hidden"/>
                                      </p:to>
                                    </p:set>
                                  </p:childTnLst>
                                </p:cTn>
                              </p:par>
                            </p:childTnLst>
                          </p:cTn>
                        </p:par>
                        <p:par>
                          <p:cTn id="68" fill="hold">
                            <p:stCondLst>
                              <p:cond delay="4000"/>
                            </p:stCondLst>
                            <p:childTnLst>
                              <p:par>
                                <p:cTn id="69" presetID="2" presetClass="exit" presetSubtype="4" fill="hold" nodeType="afterEffect">
                                  <p:stCondLst>
                                    <p:cond delay="0"/>
                                  </p:stCondLst>
                                  <p:childTnLst>
                                    <p:anim calcmode="lin" valueType="num">
                                      <p:cBhvr additive="base">
                                        <p:cTn id="70" dur="1000"/>
                                        <p:tgtEl>
                                          <p:spTgt spid="33"/>
                                        </p:tgtEl>
                                        <p:attrNameLst>
                                          <p:attrName>ppt_x</p:attrName>
                                        </p:attrNameLst>
                                      </p:cBhvr>
                                      <p:tavLst>
                                        <p:tav tm="0">
                                          <p:val>
                                            <p:strVal val="ppt_x"/>
                                          </p:val>
                                        </p:tav>
                                        <p:tav tm="100000">
                                          <p:val>
                                            <p:strVal val="ppt_x"/>
                                          </p:val>
                                        </p:tav>
                                      </p:tavLst>
                                    </p:anim>
                                    <p:anim calcmode="lin" valueType="num">
                                      <p:cBhvr additive="base">
                                        <p:cTn id="71" dur="1000"/>
                                        <p:tgtEl>
                                          <p:spTgt spid="33"/>
                                        </p:tgtEl>
                                        <p:attrNameLst>
                                          <p:attrName>ppt_y</p:attrName>
                                        </p:attrNameLst>
                                      </p:cBhvr>
                                      <p:tavLst>
                                        <p:tav tm="0">
                                          <p:val>
                                            <p:strVal val="ppt_y"/>
                                          </p:val>
                                        </p:tav>
                                        <p:tav tm="100000">
                                          <p:val>
                                            <p:strVal val="1+ppt_h/2"/>
                                          </p:val>
                                        </p:tav>
                                      </p:tavLst>
                                    </p:anim>
                                    <p:set>
                                      <p:cBhvr>
                                        <p:cTn id="72" dur="1" fill="hold">
                                          <p:stCondLst>
                                            <p:cond delay="999"/>
                                          </p:stCondLst>
                                        </p:cTn>
                                        <p:tgtEl>
                                          <p:spTgt spid="33"/>
                                        </p:tgtEl>
                                        <p:attrNameLst>
                                          <p:attrName>style.visibility</p:attrName>
                                        </p:attrNameLst>
                                      </p:cBhvr>
                                      <p:to>
                                        <p:strVal val="hidden"/>
                                      </p:to>
                                    </p:set>
                                  </p:childTnLst>
                                </p:cTn>
                              </p:par>
                            </p:childTnLst>
                          </p:cTn>
                        </p:par>
                        <p:par>
                          <p:cTn id="73" fill="hold">
                            <p:stCondLst>
                              <p:cond delay="5000"/>
                            </p:stCondLst>
                            <p:childTnLst>
                              <p:par>
                                <p:cTn id="74" presetID="42" presetClass="exit" presetSubtype="0" fill="hold" nodeType="afterEffect">
                                  <p:stCondLst>
                                    <p:cond delay="0"/>
                                  </p:stCondLst>
                                  <p:childTnLst>
                                    <p:animEffect transition="out" filter="fade">
                                      <p:cBhvr>
                                        <p:cTn id="75" dur="1000"/>
                                        <p:tgtEl>
                                          <p:spTgt spid="22"/>
                                        </p:tgtEl>
                                      </p:cBhvr>
                                    </p:animEffect>
                                    <p:anim calcmode="lin" valueType="num">
                                      <p:cBhvr>
                                        <p:cTn id="76" dur="1000"/>
                                        <p:tgtEl>
                                          <p:spTgt spid="22"/>
                                        </p:tgtEl>
                                        <p:attrNameLst>
                                          <p:attrName>ppt_x</p:attrName>
                                        </p:attrNameLst>
                                      </p:cBhvr>
                                      <p:tavLst>
                                        <p:tav tm="0">
                                          <p:val>
                                            <p:strVal val="ppt_x"/>
                                          </p:val>
                                        </p:tav>
                                        <p:tav tm="100000">
                                          <p:val>
                                            <p:strVal val="ppt_x"/>
                                          </p:val>
                                        </p:tav>
                                      </p:tavLst>
                                    </p:anim>
                                    <p:anim calcmode="lin" valueType="num">
                                      <p:cBhvr>
                                        <p:cTn id="77" dur="1000"/>
                                        <p:tgtEl>
                                          <p:spTgt spid="22"/>
                                        </p:tgtEl>
                                        <p:attrNameLst>
                                          <p:attrName>ppt_y</p:attrName>
                                        </p:attrNameLst>
                                      </p:cBhvr>
                                      <p:tavLst>
                                        <p:tav tm="0">
                                          <p:val>
                                            <p:strVal val="ppt_y"/>
                                          </p:val>
                                        </p:tav>
                                        <p:tav tm="100000">
                                          <p:val>
                                            <p:strVal val="ppt_y+.1"/>
                                          </p:val>
                                        </p:tav>
                                      </p:tavLst>
                                    </p:anim>
                                    <p:set>
                                      <p:cBhvr>
                                        <p:cTn id="78" dur="1" fill="hold">
                                          <p:stCondLst>
                                            <p:cond delay="999"/>
                                          </p:stCondLst>
                                        </p:cTn>
                                        <p:tgtEl>
                                          <p:spTgt spid="22"/>
                                        </p:tgtEl>
                                        <p:attrNameLst>
                                          <p:attrName>style.visibility</p:attrName>
                                        </p:attrNameLst>
                                      </p:cBhvr>
                                      <p:to>
                                        <p:strVal val="hidden"/>
                                      </p:to>
                                    </p:set>
                                  </p:childTnLst>
                                </p:cTn>
                              </p:par>
                            </p:childTnLst>
                          </p:cTn>
                        </p:par>
                        <p:par>
                          <p:cTn id="79" fill="hold">
                            <p:stCondLst>
                              <p:cond delay="6000"/>
                            </p:stCondLst>
                            <p:childTnLst>
                              <p:par>
                                <p:cTn id="80" presetID="42" presetClass="exit" presetSubtype="0" fill="hold" nodeType="afterEffect">
                                  <p:stCondLst>
                                    <p:cond delay="0"/>
                                  </p:stCondLst>
                                  <p:childTnLst>
                                    <p:animEffect transition="out" filter="fade">
                                      <p:cBhvr>
                                        <p:cTn id="81" dur="1000"/>
                                        <p:tgtEl>
                                          <p:spTgt spid="24"/>
                                        </p:tgtEl>
                                      </p:cBhvr>
                                    </p:animEffect>
                                    <p:anim calcmode="lin" valueType="num">
                                      <p:cBhvr>
                                        <p:cTn id="82" dur="1000"/>
                                        <p:tgtEl>
                                          <p:spTgt spid="24"/>
                                        </p:tgtEl>
                                        <p:attrNameLst>
                                          <p:attrName>ppt_x</p:attrName>
                                        </p:attrNameLst>
                                      </p:cBhvr>
                                      <p:tavLst>
                                        <p:tav tm="0">
                                          <p:val>
                                            <p:strVal val="ppt_x"/>
                                          </p:val>
                                        </p:tav>
                                        <p:tav tm="100000">
                                          <p:val>
                                            <p:strVal val="ppt_x"/>
                                          </p:val>
                                        </p:tav>
                                      </p:tavLst>
                                    </p:anim>
                                    <p:anim calcmode="lin" valueType="num">
                                      <p:cBhvr>
                                        <p:cTn id="83" dur="1000"/>
                                        <p:tgtEl>
                                          <p:spTgt spid="24"/>
                                        </p:tgtEl>
                                        <p:attrNameLst>
                                          <p:attrName>ppt_y</p:attrName>
                                        </p:attrNameLst>
                                      </p:cBhvr>
                                      <p:tavLst>
                                        <p:tav tm="0">
                                          <p:val>
                                            <p:strVal val="ppt_y"/>
                                          </p:val>
                                        </p:tav>
                                        <p:tav tm="100000">
                                          <p:val>
                                            <p:strVal val="ppt_y+.1"/>
                                          </p:val>
                                        </p:tav>
                                      </p:tavLst>
                                    </p:anim>
                                    <p:set>
                                      <p:cBhvr>
                                        <p:cTn id="84" dur="1" fill="hold">
                                          <p:stCondLst>
                                            <p:cond delay="999"/>
                                          </p:stCondLst>
                                        </p:cTn>
                                        <p:tgtEl>
                                          <p:spTgt spid="24"/>
                                        </p:tgtEl>
                                        <p:attrNameLst>
                                          <p:attrName>style.visibility</p:attrName>
                                        </p:attrNameLst>
                                      </p:cBhvr>
                                      <p:to>
                                        <p:strVal val="hidden"/>
                                      </p:to>
                                    </p:set>
                                  </p:childTnLst>
                                </p:cTn>
                              </p:par>
                            </p:childTnLst>
                          </p:cTn>
                        </p:par>
                        <p:par>
                          <p:cTn id="85" fill="hold">
                            <p:stCondLst>
                              <p:cond delay="7000"/>
                            </p:stCondLst>
                            <p:childTnLst>
                              <p:par>
                                <p:cTn id="86" presetID="10" presetClass="entr" presetSubtype="0" fill="hold" nodeType="afterEffect">
                                  <p:stCondLst>
                                    <p:cond delay="500"/>
                                  </p:stCondLst>
                                  <p:childTnLst>
                                    <p:set>
                                      <p:cBhvr>
                                        <p:cTn id="87" dur="1" fill="hold">
                                          <p:stCondLst>
                                            <p:cond delay="0"/>
                                          </p:stCondLst>
                                        </p:cTn>
                                        <p:tgtEl>
                                          <p:spTgt spid="31">
                                            <p:txEl>
                                              <p:pRg st="0" end="0"/>
                                            </p:txEl>
                                          </p:spTgt>
                                        </p:tgtEl>
                                        <p:attrNameLst>
                                          <p:attrName>style.visibility</p:attrName>
                                        </p:attrNameLst>
                                      </p:cBhvr>
                                      <p:to>
                                        <p:strVal val="visible"/>
                                      </p:to>
                                    </p:set>
                                    <p:animEffect transition="in" filter="fade">
                                      <p:cBhvr>
                                        <p:cTn id="88"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106253" cy="1143000"/>
          </a:xfrm>
        </p:spPr>
        <p:txBody>
          <a:bodyPr>
            <a:normAutofit/>
          </a:bodyPr>
          <a:lstStyle/>
          <a:p>
            <a:r>
              <a:rPr lang="en-US" sz="3600" dirty="0"/>
              <a:t>Behavior, attitude, &amp; Values</a:t>
            </a:r>
          </a:p>
        </p:txBody>
      </p:sp>
      <p:sp>
        <p:nvSpPr>
          <p:cNvPr id="3" name="Content Placeholder 2"/>
          <p:cNvSpPr>
            <a:spLocks noGrp="1"/>
          </p:cNvSpPr>
          <p:nvPr>
            <p:ph idx="1"/>
          </p:nvPr>
        </p:nvSpPr>
        <p:spPr/>
        <p:txBody>
          <a:bodyPr>
            <a:noAutofit/>
          </a:bodyPr>
          <a:lstStyle/>
          <a:p>
            <a:pPr>
              <a:lnSpc>
                <a:spcPct val="150000"/>
              </a:lnSpc>
              <a:spcAft>
                <a:spcPts val="800"/>
              </a:spcAft>
            </a:pPr>
            <a:r>
              <a:rPr lang="en-US" sz="3200" dirty="0"/>
              <a:t>Choosing to join the EA is a behavior</a:t>
            </a:r>
          </a:p>
          <a:p>
            <a:pPr>
              <a:lnSpc>
                <a:spcPct val="150000"/>
              </a:lnSpc>
              <a:spcAft>
                <a:spcPts val="800"/>
              </a:spcAft>
            </a:pPr>
            <a:r>
              <a:rPr lang="en-US" sz="3200" dirty="0"/>
              <a:t>Behavior is shaped by attitudes</a:t>
            </a:r>
          </a:p>
          <a:p>
            <a:pPr>
              <a:lnSpc>
                <a:spcPct val="150000"/>
              </a:lnSpc>
              <a:spcAft>
                <a:spcPts val="800"/>
              </a:spcAft>
            </a:pPr>
            <a:r>
              <a:rPr lang="en-US" sz="3200" dirty="0"/>
              <a:t>EA’s values change attitudes</a:t>
            </a:r>
          </a:p>
          <a:p>
            <a:pPr>
              <a:spcAft>
                <a:spcPts val="800"/>
              </a:spcAft>
            </a:pPr>
            <a:endParaRPr lang="en-US" sz="2800" b="1"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3</a:t>
            </a:fld>
            <a:endParaRPr lang="en-US" dirty="0"/>
          </a:p>
        </p:txBody>
      </p:sp>
    </p:spTree>
    <p:extLst>
      <p:ext uri="{BB962C8B-B14F-4D97-AF65-F5344CB8AC3E}">
        <p14:creationId xmlns:p14="http://schemas.microsoft.com/office/powerpoint/2010/main" val="403332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106253" cy="1143000"/>
          </a:xfrm>
        </p:spPr>
        <p:txBody>
          <a:bodyPr>
            <a:normAutofit/>
          </a:bodyPr>
          <a:lstStyle/>
          <a:p>
            <a:r>
              <a:rPr lang="en-US" sz="3600" dirty="0"/>
              <a:t>Effective branding</a:t>
            </a:r>
          </a:p>
        </p:txBody>
      </p:sp>
      <p:sp>
        <p:nvSpPr>
          <p:cNvPr id="3" name="Content Placeholder 2"/>
          <p:cNvSpPr>
            <a:spLocks noGrp="1"/>
          </p:cNvSpPr>
          <p:nvPr>
            <p:ph idx="1"/>
          </p:nvPr>
        </p:nvSpPr>
        <p:spPr/>
        <p:txBody>
          <a:bodyPr>
            <a:noAutofit/>
          </a:bodyPr>
          <a:lstStyle/>
          <a:p>
            <a:pPr>
              <a:spcAft>
                <a:spcPts val="1200"/>
              </a:spcAft>
            </a:pPr>
            <a:r>
              <a:rPr lang="en-US" sz="2800" dirty="0"/>
              <a:t>Logo integration</a:t>
            </a:r>
          </a:p>
          <a:p>
            <a:pPr>
              <a:spcAft>
                <a:spcPts val="1200"/>
              </a:spcAft>
            </a:pPr>
            <a:r>
              <a:rPr lang="en-US" sz="2800" dirty="0"/>
              <a:t>Messaging</a:t>
            </a:r>
          </a:p>
          <a:p>
            <a:pPr>
              <a:spcAft>
                <a:spcPts val="1200"/>
              </a:spcAft>
            </a:pPr>
            <a:r>
              <a:rPr lang="en-US" sz="2800" dirty="0"/>
              <a:t>Slogan/tagline</a:t>
            </a:r>
          </a:p>
          <a:p>
            <a:pPr>
              <a:spcAft>
                <a:spcPts val="1200"/>
              </a:spcAft>
            </a:pPr>
            <a:r>
              <a:rPr lang="en-US" sz="2800" dirty="0"/>
              <a:t>Swag/marketing materials</a:t>
            </a:r>
          </a:p>
          <a:p>
            <a:pPr>
              <a:spcAft>
                <a:spcPts val="1200"/>
              </a:spcAft>
            </a:pPr>
            <a:r>
              <a:rPr lang="en-US" sz="2800" dirty="0"/>
              <a:t>Communication</a:t>
            </a:r>
          </a:p>
          <a:p>
            <a:pPr>
              <a:spcAft>
                <a:spcPts val="1200"/>
              </a:spcAft>
            </a:pPr>
            <a:endParaRPr lang="en-US" sz="240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30</a:t>
            </a:fld>
            <a:endParaRPr lang="en-US" dirty="0"/>
          </a:p>
        </p:txBody>
      </p:sp>
    </p:spTree>
    <p:extLst>
      <p:ext uri="{BB962C8B-B14F-4D97-AF65-F5344CB8AC3E}">
        <p14:creationId xmlns:p14="http://schemas.microsoft.com/office/powerpoint/2010/main" val="311963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A2CC70-1033-4AAF-99EE-E2BA611B301C}"/>
              </a:ext>
            </a:extLst>
          </p:cNvPr>
          <p:cNvSpPr>
            <a:spLocks noGrp="1"/>
          </p:cNvSpPr>
          <p:nvPr>
            <p:ph type="title"/>
          </p:nvPr>
        </p:nvSpPr>
        <p:spPr>
          <a:xfrm>
            <a:off x="457202" y="4111624"/>
            <a:ext cx="7772400" cy="841375"/>
          </a:xfrm>
        </p:spPr>
        <p:txBody>
          <a:bodyPr>
            <a:normAutofit/>
          </a:bodyPr>
          <a:lstStyle/>
          <a:p>
            <a:r>
              <a:rPr lang="en-US" sz="4800" b="1" dirty="0"/>
              <a:t>Communications</a:t>
            </a:r>
          </a:p>
        </p:txBody>
      </p:sp>
      <p:sp>
        <p:nvSpPr>
          <p:cNvPr id="6" name="Text Placeholder 5">
            <a:extLst>
              <a:ext uri="{FF2B5EF4-FFF2-40B4-BE49-F238E27FC236}">
                <a16:creationId xmlns:a16="http://schemas.microsoft.com/office/drawing/2014/main" id="{429B0F54-A4FE-40DD-A418-61CBE6398D82}"/>
              </a:ext>
            </a:extLst>
          </p:cNvPr>
          <p:cNvSpPr>
            <a:spLocks noGrp="1"/>
          </p:cNvSpPr>
          <p:nvPr>
            <p:ph type="body" idx="1"/>
          </p:nvPr>
        </p:nvSpPr>
        <p:spPr>
          <a:xfrm>
            <a:off x="533400" y="3733800"/>
            <a:ext cx="7772400" cy="377825"/>
          </a:xfrm>
        </p:spPr>
        <p:txBody>
          <a:bodyPr/>
          <a:lstStyle/>
          <a:p>
            <a:r>
              <a:rPr lang="en-US" b="1" dirty="0">
                <a:solidFill>
                  <a:srgbClr val="FFC000"/>
                </a:solidFill>
              </a:rPr>
              <a:t>Explain your values &amp; pushing your brand</a:t>
            </a:r>
          </a:p>
        </p:txBody>
      </p:sp>
      <p:sp>
        <p:nvSpPr>
          <p:cNvPr id="4" name="Slide Number Placeholder 3">
            <a:extLst>
              <a:ext uri="{FF2B5EF4-FFF2-40B4-BE49-F238E27FC236}">
                <a16:creationId xmlns:a16="http://schemas.microsoft.com/office/drawing/2014/main" id="{AFE05DF2-3F01-4E7E-91E5-820DE8BD3E1D}"/>
              </a:ext>
            </a:extLst>
          </p:cNvPr>
          <p:cNvSpPr>
            <a:spLocks noGrp="1"/>
          </p:cNvSpPr>
          <p:nvPr>
            <p:ph type="sldNum" sz="quarter" idx="12"/>
          </p:nvPr>
        </p:nvSpPr>
        <p:spPr/>
        <p:txBody>
          <a:bodyPr/>
          <a:lstStyle/>
          <a:p>
            <a:pPr algn="ctr"/>
            <a:fld id="{695D44F6-4B5B-4943-B266-DB7D89387992}" type="slidenum">
              <a:rPr lang="en-US" smtClean="0"/>
              <a:pPr algn="ctr"/>
              <a:t>31</a:t>
            </a:fld>
            <a:endParaRPr lang="en-US" dirty="0"/>
          </a:p>
        </p:txBody>
      </p:sp>
    </p:spTree>
    <p:extLst>
      <p:ext uri="{BB962C8B-B14F-4D97-AF65-F5344CB8AC3E}">
        <p14:creationId xmlns:p14="http://schemas.microsoft.com/office/powerpoint/2010/main" val="4234489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106253" cy="1143000"/>
          </a:xfrm>
        </p:spPr>
        <p:txBody>
          <a:bodyPr>
            <a:normAutofit/>
          </a:bodyPr>
          <a:lstStyle/>
          <a:p>
            <a:r>
              <a:rPr lang="en-US" sz="3600" dirty="0"/>
              <a:t>Why is COMMS important</a:t>
            </a:r>
          </a:p>
        </p:txBody>
      </p:sp>
      <p:sp>
        <p:nvSpPr>
          <p:cNvPr id="3" name="Content Placeholder 2"/>
          <p:cNvSpPr>
            <a:spLocks noGrp="1"/>
          </p:cNvSpPr>
          <p:nvPr>
            <p:ph idx="1"/>
          </p:nvPr>
        </p:nvSpPr>
        <p:spPr/>
        <p:txBody>
          <a:bodyPr>
            <a:noAutofit/>
          </a:bodyPr>
          <a:lstStyle/>
          <a:p>
            <a:pPr>
              <a:spcAft>
                <a:spcPts val="1200"/>
              </a:spcAft>
            </a:pPr>
            <a:r>
              <a:rPr lang="en-US" sz="2400" dirty="0"/>
              <a:t>Clarify your goals and objectives</a:t>
            </a:r>
          </a:p>
          <a:p>
            <a:pPr>
              <a:spcAft>
                <a:spcPts val="1200"/>
              </a:spcAft>
            </a:pPr>
            <a:r>
              <a:rPr lang="en-US" sz="2400" dirty="0"/>
              <a:t>Identify and remind who are the stakeholders</a:t>
            </a:r>
          </a:p>
          <a:p>
            <a:pPr>
              <a:spcAft>
                <a:spcPts val="1200"/>
              </a:spcAft>
            </a:pPr>
            <a:r>
              <a:rPr lang="en-US" sz="2400" dirty="0"/>
              <a:t>Ensure everyone is on the same page</a:t>
            </a:r>
          </a:p>
          <a:p>
            <a:pPr>
              <a:spcAft>
                <a:spcPts val="1200"/>
              </a:spcAft>
            </a:pPr>
            <a:r>
              <a:rPr lang="en-US" sz="2400" dirty="0"/>
              <a:t>Become the source of solid information</a:t>
            </a:r>
          </a:p>
          <a:p>
            <a:pPr>
              <a:spcAft>
                <a:spcPts val="1200"/>
              </a:spcAft>
            </a:pPr>
            <a:r>
              <a:rPr lang="en-US" sz="2400" dirty="0"/>
              <a:t>Help members feel valued</a:t>
            </a:r>
          </a:p>
          <a:p>
            <a:pPr>
              <a:spcAft>
                <a:spcPts val="1200"/>
              </a:spcAft>
            </a:pPr>
            <a:r>
              <a:rPr lang="en-US" sz="2400" dirty="0"/>
              <a:t>Keep members active </a:t>
            </a:r>
          </a:p>
          <a:p>
            <a:pPr>
              <a:spcAft>
                <a:spcPts val="1200"/>
              </a:spcAft>
            </a:pPr>
            <a:r>
              <a:rPr lang="en-US" sz="2400" dirty="0"/>
              <a:t>Avoid out of sight, out of mind</a:t>
            </a:r>
          </a:p>
          <a:p>
            <a:pPr>
              <a:spcAft>
                <a:spcPts val="1200"/>
              </a:spcAft>
            </a:pPr>
            <a:r>
              <a:rPr lang="en-US" sz="2400" dirty="0"/>
              <a:t>Minimize confusion</a:t>
            </a:r>
          </a:p>
          <a:p>
            <a:pPr>
              <a:spcAft>
                <a:spcPts val="1200"/>
              </a:spcAft>
            </a:pPr>
            <a:r>
              <a:rPr lang="en-US" sz="2400" dirty="0"/>
              <a:t>Recruit potential members</a:t>
            </a:r>
          </a:p>
        </p:txBody>
      </p:sp>
      <p:sp>
        <p:nvSpPr>
          <p:cNvPr id="4" name="Slide Number Placeholder 3"/>
          <p:cNvSpPr>
            <a:spLocks noGrp="1"/>
          </p:cNvSpPr>
          <p:nvPr>
            <p:ph type="sldNum" sz="quarter" idx="12"/>
          </p:nvPr>
        </p:nvSpPr>
        <p:spPr/>
        <p:txBody>
          <a:bodyPr/>
          <a:lstStyle/>
          <a:p>
            <a:fld id="{695D44F6-4B5B-4943-B266-DB7D89387992}" type="slidenum">
              <a:rPr lang="en-US" smtClean="0"/>
              <a:pPr/>
              <a:t>32</a:t>
            </a:fld>
            <a:endParaRPr lang="en-US" dirty="0"/>
          </a:p>
        </p:txBody>
      </p:sp>
    </p:spTree>
    <p:extLst>
      <p:ext uri="{BB962C8B-B14F-4D97-AF65-F5344CB8AC3E}">
        <p14:creationId xmlns:p14="http://schemas.microsoft.com/office/powerpoint/2010/main" val="3510410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communication</a:t>
            </a:r>
          </a:p>
        </p:txBody>
      </p:sp>
      <p:sp>
        <p:nvSpPr>
          <p:cNvPr id="3" name="Content Placeholder 2"/>
          <p:cNvSpPr>
            <a:spLocks noGrp="1"/>
          </p:cNvSpPr>
          <p:nvPr>
            <p:ph idx="1"/>
          </p:nvPr>
        </p:nvSpPr>
        <p:spPr>
          <a:xfrm>
            <a:off x="304800" y="1828800"/>
            <a:ext cx="8470712" cy="4876800"/>
          </a:xfrm>
        </p:spPr>
        <p:txBody>
          <a:bodyPr>
            <a:noAutofit/>
          </a:bodyPr>
          <a:lstStyle/>
          <a:p>
            <a:pPr fontAlgn="base"/>
            <a:r>
              <a:rPr lang="en-US" b="1" dirty="0">
                <a:solidFill>
                  <a:srgbClr val="FFC000"/>
                </a:solidFill>
              </a:rPr>
              <a:t>Interactive</a:t>
            </a:r>
            <a:r>
              <a:rPr lang="en-US" b="1" dirty="0"/>
              <a:t> </a:t>
            </a:r>
          </a:p>
          <a:p>
            <a:pPr lvl="1" fontAlgn="base"/>
            <a:r>
              <a:rPr lang="en-US" dirty="0"/>
              <a:t>Meetings</a:t>
            </a:r>
          </a:p>
          <a:p>
            <a:pPr lvl="1" fontAlgn="base"/>
            <a:r>
              <a:rPr lang="en-US" dirty="0"/>
              <a:t>One-on-ones</a:t>
            </a:r>
          </a:p>
          <a:p>
            <a:pPr lvl="1" fontAlgn="base"/>
            <a:r>
              <a:rPr lang="en-US" dirty="0"/>
              <a:t>Surveys (Google Forms – free)</a:t>
            </a:r>
          </a:p>
          <a:p>
            <a:pPr fontAlgn="base"/>
            <a:r>
              <a:rPr lang="en-US" b="1" dirty="0">
                <a:solidFill>
                  <a:srgbClr val="FFC000"/>
                </a:solidFill>
              </a:rPr>
              <a:t>Active/Push</a:t>
            </a:r>
          </a:p>
          <a:p>
            <a:pPr lvl="1" fontAlgn="base"/>
            <a:r>
              <a:rPr lang="en-US" dirty="0"/>
              <a:t>Emails</a:t>
            </a:r>
          </a:p>
          <a:p>
            <a:pPr lvl="1" fontAlgn="base"/>
            <a:r>
              <a:rPr lang="en-US" dirty="0"/>
              <a:t>Print</a:t>
            </a:r>
          </a:p>
          <a:p>
            <a:pPr lvl="1" fontAlgn="base"/>
            <a:r>
              <a:rPr lang="en-US" dirty="0"/>
              <a:t>Social media</a:t>
            </a:r>
          </a:p>
          <a:p>
            <a:pPr lvl="1" fontAlgn="base"/>
            <a:r>
              <a:rPr lang="en-US" dirty="0"/>
              <a:t>Phone Texts</a:t>
            </a:r>
          </a:p>
          <a:p>
            <a:pPr fontAlgn="base"/>
            <a:r>
              <a:rPr lang="en-US" b="1" dirty="0">
                <a:solidFill>
                  <a:srgbClr val="FFC000"/>
                </a:solidFill>
              </a:rPr>
              <a:t>Passive/Pull </a:t>
            </a:r>
          </a:p>
          <a:p>
            <a:pPr lvl="1" fontAlgn="base"/>
            <a:r>
              <a:rPr lang="en-US" sz="1400" dirty="0"/>
              <a:t>Website</a:t>
            </a:r>
          </a:p>
          <a:p>
            <a:pPr lvl="1" fontAlgn="base"/>
            <a:r>
              <a:rPr lang="en-US" dirty="0"/>
              <a:t>Posters/bulletin boards</a:t>
            </a:r>
          </a:p>
          <a:p>
            <a:pPr fontAlgn="base"/>
            <a:endParaRPr lang="en-US" sz="1050" dirty="0"/>
          </a:p>
          <a:p>
            <a:pPr fontAlgn="base"/>
            <a:endParaRPr lang="en-US" sz="1050" dirty="0"/>
          </a:p>
          <a:p>
            <a:pPr fontAlgn="base"/>
            <a:endParaRPr lang="en-US" sz="1050" dirty="0"/>
          </a:p>
          <a:p>
            <a:pPr fontAlgn="base"/>
            <a:endParaRPr lang="en-US" sz="105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33</a:t>
            </a:fld>
            <a:endParaRPr lang="en-US" dirty="0"/>
          </a:p>
        </p:txBody>
      </p:sp>
    </p:spTree>
    <p:extLst>
      <p:ext uri="{BB962C8B-B14F-4D97-AF65-F5344CB8AC3E}">
        <p14:creationId xmlns:p14="http://schemas.microsoft.com/office/powerpoint/2010/main" val="3084166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communicate</a:t>
            </a:r>
          </a:p>
        </p:txBody>
      </p:sp>
      <p:sp>
        <p:nvSpPr>
          <p:cNvPr id="3" name="Content Placeholder 2"/>
          <p:cNvSpPr>
            <a:spLocks noGrp="1"/>
          </p:cNvSpPr>
          <p:nvPr>
            <p:ph idx="1"/>
          </p:nvPr>
        </p:nvSpPr>
        <p:spPr>
          <a:xfrm>
            <a:off x="304800" y="1828800"/>
            <a:ext cx="8470712" cy="4876800"/>
          </a:xfrm>
        </p:spPr>
        <p:txBody>
          <a:bodyPr>
            <a:noAutofit/>
          </a:bodyPr>
          <a:lstStyle/>
          <a:p>
            <a:pPr fontAlgn="base"/>
            <a:r>
              <a:rPr lang="en-US" sz="2400" b="1" dirty="0"/>
              <a:t>One-on-ones</a:t>
            </a:r>
          </a:p>
          <a:p>
            <a:pPr lvl="1" fontAlgn="base"/>
            <a:r>
              <a:rPr lang="en-US" sz="2000" dirty="0"/>
              <a:t>Recruitment drives and check-ins to show members you care</a:t>
            </a:r>
          </a:p>
          <a:p>
            <a:pPr fontAlgn="base">
              <a:spcAft>
                <a:spcPts val="1800"/>
              </a:spcAft>
            </a:pPr>
            <a:r>
              <a:rPr lang="en-US" sz="2400" b="1" dirty="0"/>
              <a:t>Regularly planned communication </a:t>
            </a:r>
          </a:p>
          <a:p>
            <a:pPr lvl="1" fontAlgn="base">
              <a:spcAft>
                <a:spcPts val="1800"/>
              </a:spcAft>
            </a:pPr>
            <a:r>
              <a:rPr lang="en-US" sz="2400" dirty="0"/>
              <a:t>Quarterly or Biannual newsletter (print and/or PDFs)</a:t>
            </a:r>
          </a:p>
          <a:p>
            <a:pPr fontAlgn="base">
              <a:spcAft>
                <a:spcPts val="1800"/>
              </a:spcAft>
            </a:pPr>
            <a:r>
              <a:rPr lang="en-US" sz="2400" b="1" dirty="0"/>
              <a:t>Ad-hoc Communication</a:t>
            </a:r>
          </a:p>
          <a:p>
            <a:pPr lvl="1" fontAlgn="base">
              <a:spcAft>
                <a:spcPts val="1800"/>
              </a:spcAft>
            </a:pPr>
            <a:r>
              <a:rPr lang="en-US" sz="2400" dirty="0"/>
              <a:t>Email and/or text of important news and updates</a:t>
            </a:r>
          </a:p>
          <a:p>
            <a:pPr fontAlgn="base"/>
            <a:r>
              <a:rPr lang="en-US" sz="2400" b="1" dirty="0"/>
              <a:t>Meetings</a:t>
            </a:r>
            <a:endParaRPr lang="en-US" sz="2400" dirty="0"/>
          </a:p>
          <a:p>
            <a:pPr lvl="1" fontAlgn="base"/>
            <a:endParaRPr lang="en-US" sz="2000" dirty="0"/>
          </a:p>
          <a:p>
            <a:pPr lvl="1" fontAlgn="base"/>
            <a:endParaRPr lang="en-US" sz="2400" dirty="0"/>
          </a:p>
          <a:p>
            <a:pPr lvl="1" fontAlgn="base"/>
            <a:endParaRPr lang="en-US" sz="2400" dirty="0"/>
          </a:p>
          <a:p>
            <a:pPr fontAlgn="base"/>
            <a:endParaRPr lang="en-US" sz="1400" dirty="0"/>
          </a:p>
          <a:p>
            <a:pPr fontAlgn="base"/>
            <a:endParaRPr lang="en-US" sz="140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34</a:t>
            </a:fld>
            <a:endParaRPr lang="en-US" dirty="0"/>
          </a:p>
        </p:txBody>
      </p:sp>
    </p:spTree>
    <p:extLst>
      <p:ext uri="{BB962C8B-B14F-4D97-AF65-F5344CB8AC3E}">
        <p14:creationId xmlns:p14="http://schemas.microsoft.com/office/powerpoint/2010/main" val="372241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include</a:t>
            </a:r>
          </a:p>
        </p:txBody>
      </p:sp>
      <p:sp>
        <p:nvSpPr>
          <p:cNvPr id="3" name="Content Placeholder 2"/>
          <p:cNvSpPr>
            <a:spLocks noGrp="1"/>
          </p:cNvSpPr>
          <p:nvPr>
            <p:ph idx="1"/>
          </p:nvPr>
        </p:nvSpPr>
        <p:spPr>
          <a:xfrm>
            <a:off x="304800" y="1828800"/>
            <a:ext cx="8470712" cy="4876800"/>
          </a:xfrm>
        </p:spPr>
        <p:txBody>
          <a:bodyPr>
            <a:noAutofit/>
          </a:bodyPr>
          <a:lstStyle/>
          <a:p>
            <a:pPr fontAlgn="base"/>
            <a:r>
              <a:rPr lang="en-US" sz="2400" dirty="0"/>
              <a:t>Challenges the EA is facing and how members (or joining) can help</a:t>
            </a:r>
          </a:p>
          <a:p>
            <a:pPr fontAlgn="base"/>
            <a:r>
              <a:rPr lang="en-US" sz="2400" dirty="0"/>
              <a:t>Upcoming events</a:t>
            </a:r>
          </a:p>
          <a:p>
            <a:pPr fontAlgn="base"/>
            <a:r>
              <a:rPr lang="en-US" sz="2400" dirty="0"/>
              <a:t>General updates on negotiations</a:t>
            </a:r>
          </a:p>
          <a:p>
            <a:pPr fontAlgn="base"/>
            <a:r>
              <a:rPr lang="en-US" sz="2400" dirty="0"/>
              <a:t>General workplace news and challenges</a:t>
            </a:r>
          </a:p>
          <a:p>
            <a:pPr fontAlgn="base"/>
            <a:r>
              <a:rPr lang="en-US" sz="2400" dirty="0"/>
              <a:t>Celebrations and positive news </a:t>
            </a:r>
          </a:p>
          <a:p>
            <a:pPr fontAlgn="base"/>
            <a:r>
              <a:rPr lang="en-US" sz="2400" dirty="0"/>
              <a:t>EA’s values</a:t>
            </a:r>
          </a:p>
          <a:p>
            <a:pPr fontAlgn="base"/>
            <a:r>
              <a:rPr lang="en-US" sz="2400" dirty="0"/>
              <a:t>How to join</a:t>
            </a:r>
          </a:p>
          <a:p>
            <a:pPr fontAlgn="base"/>
            <a:endParaRPr lang="en-US" sz="140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35</a:t>
            </a:fld>
            <a:endParaRPr lang="en-US" dirty="0"/>
          </a:p>
        </p:txBody>
      </p:sp>
    </p:spTree>
    <p:extLst>
      <p:ext uri="{BB962C8B-B14F-4D97-AF65-F5344CB8AC3E}">
        <p14:creationId xmlns:p14="http://schemas.microsoft.com/office/powerpoint/2010/main" val="2950443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a:t>
            </a:r>
            <a:r>
              <a:rPr lang="en-US" dirty="0">
                <a:solidFill>
                  <a:srgbClr val="FF0000"/>
                </a:solidFill>
              </a:rPr>
              <a:t>avoid</a:t>
            </a:r>
          </a:p>
        </p:txBody>
      </p:sp>
      <p:sp>
        <p:nvSpPr>
          <p:cNvPr id="3" name="Content Placeholder 2"/>
          <p:cNvSpPr>
            <a:spLocks noGrp="1"/>
          </p:cNvSpPr>
          <p:nvPr>
            <p:ph idx="1"/>
          </p:nvPr>
        </p:nvSpPr>
        <p:spPr>
          <a:xfrm>
            <a:off x="304800" y="1828800"/>
            <a:ext cx="8470712" cy="4876800"/>
          </a:xfrm>
        </p:spPr>
        <p:txBody>
          <a:bodyPr>
            <a:noAutofit/>
          </a:bodyPr>
          <a:lstStyle/>
          <a:p>
            <a:pPr fontAlgn="base"/>
            <a:r>
              <a:rPr lang="en-US" sz="2400" dirty="0"/>
              <a:t>Third party talk (e.g., the union will...)</a:t>
            </a:r>
          </a:p>
          <a:p>
            <a:pPr fontAlgn="base"/>
            <a:r>
              <a:rPr lang="en-US" sz="2400" dirty="0"/>
              <a:t>Threats</a:t>
            </a:r>
          </a:p>
          <a:p>
            <a:pPr fontAlgn="base"/>
            <a:r>
              <a:rPr lang="en-US" sz="2400" dirty="0"/>
              <a:t>Grievances, especially ones that are personal in nature </a:t>
            </a:r>
          </a:p>
          <a:p>
            <a:pPr fontAlgn="base"/>
            <a:r>
              <a:rPr lang="en-US" sz="2400" dirty="0"/>
              <a:t>Politics</a:t>
            </a:r>
          </a:p>
          <a:p>
            <a:pPr fontAlgn="base"/>
            <a:r>
              <a:rPr lang="en-US" sz="2400" dirty="0"/>
              <a:t>Going negative without a solution or fix</a:t>
            </a:r>
          </a:p>
          <a:p>
            <a:pPr fontAlgn="base"/>
            <a:r>
              <a:rPr lang="en-US" sz="2400" dirty="0"/>
              <a:t>Putting management in a corner</a:t>
            </a:r>
          </a:p>
          <a:p>
            <a:pPr fontAlgn="base"/>
            <a:r>
              <a:rPr lang="en-US" sz="2400" dirty="0"/>
              <a:t>Spreading rumors</a:t>
            </a:r>
            <a:endParaRPr lang="en-US" sz="2000" dirty="0"/>
          </a:p>
          <a:p>
            <a:pPr fontAlgn="base"/>
            <a:r>
              <a:rPr lang="en-US" sz="2400" dirty="0"/>
              <a:t>Not explaining what the Local is doing </a:t>
            </a:r>
          </a:p>
          <a:p>
            <a:pPr fontAlgn="base"/>
            <a:r>
              <a:rPr lang="en-US" sz="2400" dirty="0"/>
              <a:t>Stating an issue without a plan or goal for the Local</a:t>
            </a:r>
          </a:p>
          <a:p>
            <a:pPr marL="0" indent="0" fontAlgn="base">
              <a:buNone/>
            </a:pPr>
            <a:endParaRPr lang="en-US" sz="2400" dirty="0"/>
          </a:p>
          <a:p>
            <a:pPr marL="0" indent="0" fontAlgn="base">
              <a:buNone/>
            </a:pPr>
            <a:endParaRPr lang="en-US" sz="2000" dirty="0"/>
          </a:p>
          <a:p>
            <a:pPr fontAlgn="base"/>
            <a:endParaRPr lang="en-US" sz="2000" dirty="0"/>
          </a:p>
          <a:p>
            <a:pPr fontAlgn="base"/>
            <a:endParaRPr lang="en-US" sz="1400" dirty="0"/>
          </a:p>
          <a:p>
            <a:pPr fontAlgn="base"/>
            <a:endParaRPr lang="en-US" sz="1400" dirty="0"/>
          </a:p>
          <a:p>
            <a:pPr fontAlgn="base"/>
            <a:endParaRPr lang="en-US" sz="140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36</a:t>
            </a:fld>
            <a:endParaRPr lang="en-US" dirty="0"/>
          </a:p>
        </p:txBody>
      </p:sp>
    </p:spTree>
    <p:extLst>
      <p:ext uri="{BB962C8B-B14F-4D97-AF65-F5344CB8AC3E}">
        <p14:creationId xmlns:p14="http://schemas.microsoft.com/office/powerpoint/2010/main" val="1671367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Handouts, literature…USE YOUR MEMBERS!!"/>
          <p:cNvSpPr txBox="1">
            <a:spLocks noGrp="1"/>
          </p:cNvSpPr>
          <p:nvPr>
            <p:ph type="title"/>
          </p:nvPr>
        </p:nvSpPr>
        <p:spPr>
          <a:prstGeom prst="rect">
            <a:avLst/>
          </a:prstGeom>
        </p:spPr>
        <p:txBody>
          <a:bodyPr/>
          <a:lstStyle/>
          <a:p>
            <a:r>
              <a:rPr dirty="0"/>
              <a:t>Handouts, literature…USE YOUR MEMBERS!!</a:t>
            </a:r>
          </a:p>
        </p:txBody>
      </p:sp>
      <p:pic>
        <p:nvPicPr>
          <p:cNvPr id="328" name="2018 Annual Meeting smaller.pdf" descr="2018 Annual Meeting smaller.pdf"/>
          <p:cNvPicPr>
            <a:picLocks noChangeAspect="1"/>
          </p:cNvPicPr>
          <p:nvPr/>
        </p:nvPicPr>
        <p:blipFill>
          <a:blip r:embed="rId2">
            <a:extLst/>
          </a:blip>
          <a:stretch>
            <a:fillRect/>
          </a:stretch>
        </p:blipFill>
        <p:spPr>
          <a:xfrm>
            <a:off x="1589928" y="1829359"/>
            <a:ext cx="5964144" cy="4771315"/>
          </a:xfrm>
          <a:prstGeom prst="rect">
            <a:avLst/>
          </a:prstGeom>
          <a:ln w="12700">
            <a:miter lim="400000"/>
          </a:ln>
        </p:spPr>
      </p:pic>
    </p:spTree>
    <p:extLst>
      <p:ext uri="{BB962C8B-B14F-4D97-AF65-F5344CB8AC3E}">
        <p14:creationId xmlns:p14="http://schemas.microsoft.com/office/powerpoint/2010/main" val="1691424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Screen Shot 2018-06-20 at 2.17.53 PM.png" descr="Screen Shot 2018-06-20 at 2.17.53 PM.png"/>
          <p:cNvPicPr>
            <a:picLocks noChangeAspect="1"/>
          </p:cNvPicPr>
          <p:nvPr/>
        </p:nvPicPr>
        <p:blipFill>
          <a:blip r:embed="rId2">
            <a:extLst/>
          </a:blip>
          <a:stretch>
            <a:fillRect/>
          </a:stretch>
        </p:blipFill>
        <p:spPr>
          <a:xfrm>
            <a:off x="190036" y="1055698"/>
            <a:ext cx="8763928" cy="4746604"/>
          </a:xfrm>
          <a:prstGeom prst="rect">
            <a:avLst/>
          </a:prstGeom>
          <a:ln w="12700">
            <a:miter lim="400000"/>
          </a:ln>
        </p:spPr>
      </p:pic>
    </p:spTree>
    <p:extLst>
      <p:ext uri="{BB962C8B-B14F-4D97-AF65-F5344CB8AC3E}">
        <p14:creationId xmlns:p14="http://schemas.microsoft.com/office/powerpoint/2010/main" val="109658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A2CC70-1033-4AAF-99EE-E2BA611B301C}"/>
              </a:ext>
            </a:extLst>
          </p:cNvPr>
          <p:cNvSpPr>
            <a:spLocks noGrp="1"/>
          </p:cNvSpPr>
          <p:nvPr>
            <p:ph type="title"/>
          </p:nvPr>
        </p:nvSpPr>
        <p:spPr/>
        <p:txBody>
          <a:bodyPr>
            <a:normAutofit/>
          </a:bodyPr>
          <a:lstStyle/>
          <a:p>
            <a:r>
              <a:rPr lang="en-US" sz="4800" b="1" dirty="0"/>
              <a:t>Newsletter</a:t>
            </a:r>
          </a:p>
        </p:txBody>
      </p:sp>
      <p:sp>
        <p:nvSpPr>
          <p:cNvPr id="6" name="Text Placeholder 5">
            <a:extLst>
              <a:ext uri="{FF2B5EF4-FFF2-40B4-BE49-F238E27FC236}">
                <a16:creationId xmlns:a16="http://schemas.microsoft.com/office/drawing/2014/main" id="{429B0F54-A4FE-40DD-A418-61CBE6398D82}"/>
              </a:ext>
            </a:extLst>
          </p:cNvPr>
          <p:cNvSpPr>
            <a:spLocks noGrp="1"/>
          </p:cNvSpPr>
          <p:nvPr>
            <p:ph type="body" idx="1"/>
          </p:nvPr>
        </p:nvSpPr>
        <p:spPr>
          <a:xfrm>
            <a:off x="533400" y="3612781"/>
            <a:ext cx="7772400" cy="860400"/>
          </a:xfrm>
        </p:spPr>
        <p:txBody>
          <a:bodyPr/>
          <a:lstStyle/>
          <a:p>
            <a:r>
              <a:rPr lang="en-US" b="1" dirty="0">
                <a:solidFill>
                  <a:srgbClr val="FFC000"/>
                </a:solidFill>
              </a:rPr>
              <a:t>It’s easier than you think</a:t>
            </a:r>
          </a:p>
        </p:txBody>
      </p:sp>
      <p:sp>
        <p:nvSpPr>
          <p:cNvPr id="4" name="Slide Number Placeholder 3">
            <a:extLst>
              <a:ext uri="{FF2B5EF4-FFF2-40B4-BE49-F238E27FC236}">
                <a16:creationId xmlns:a16="http://schemas.microsoft.com/office/drawing/2014/main" id="{AFE05DF2-3F01-4E7E-91E5-820DE8BD3E1D}"/>
              </a:ext>
            </a:extLst>
          </p:cNvPr>
          <p:cNvSpPr>
            <a:spLocks noGrp="1"/>
          </p:cNvSpPr>
          <p:nvPr>
            <p:ph type="sldNum" sz="quarter" idx="12"/>
          </p:nvPr>
        </p:nvSpPr>
        <p:spPr/>
        <p:txBody>
          <a:bodyPr/>
          <a:lstStyle/>
          <a:p>
            <a:pPr algn="ctr"/>
            <a:fld id="{695D44F6-4B5B-4943-B266-DB7D89387992}" type="slidenum">
              <a:rPr lang="en-US" smtClean="0"/>
              <a:pPr algn="ctr"/>
              <a:t>39</a:t>
            </a:fld>
            <a:endParaRPr lang="en-US" dirty="0"/>
          </a:p>
        </p:txBody>
      </p:sp>
    </p:spTree>
    <p:extLst>
      <p:ext uri="{BB962C8B-B14F-4D97-AF65-F5344CB8AC3E}">
        <p14:creationId xmlns:p14="http://schemas.microsoft.com/office/powerpoint/2010/main" val="282954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106253" cy="1143000"/>
          </a:xfrm>
        </p:spPr>
        <p:txBody>
          <a:bodyPr>
            <a:normAutofit/>
          </a:bodyPr>
          <a:lstStyle/>
          <a:p>
            <a:r>
              <a:rPr lang="en-US" sz="3600" dirty="0"/>
              <a:t>Our Values</a:t>
            </a:r>
          </a:p>
        </p:txBody>
      </p:sp>
      <p:sp>
        <p:nvSpPr>
          <p:cNvPr id="3" name="Content Placeholder 2"/>
          <p:cNvSpPr>
            <a:spLocks noGrp="1"/>
          </p:cNvSpPr>
          <p:nvPr>
            <p:ph idx="1"/>
          </p:nvPr>
        </p:nvSpPr>
        <p:spPr/>
        <p:txBody>
          <a:bodyPr>
            <a:noAutofit/>
          </a:bodyPr>
          <a:lstStyle/>
          <a:p>
            <a:pPr>
              <a:spcAft>
                <a:spcPts val="800"/>
              </a:spcAft>
            </a:pPr>
            <a:r>
              <a:rPr lang="en-US" sz="2800" b="1" dirty="0"/>
              <a:t>Fairness</a:t>
            </a:r>
          </a:p>
          <a:p>
            <a:pPr>
              <a:spcAft>
                <a:spcPts val="800"/>
              </a:spcAft>
            </a:pPr>
            <a:r>
              <a:rPr lang="en-US" sz="2800" b="1" dirty="0"/>
              <a:t>Respect</a:t>
            </a:r>
          </a:p>
          <a:p>
            <a:pPr>
              <a:spcAft>
                <a:spcPts val="800"/>
              </a:spcAft>
            </a:pPr>
            <a:r>
              <a:rPr lang="en-US" sz="2800" b="1" dirty="0"/>
              <a:t>Dignity</a:t>
            </a:r>
          </a:p>
          <a:p>
            <a:pPr>
              <a:spcAft>
                <a:spcPts val="800"/>
              </a:spcAft>
            </a:pPr>
            <a:r>
              <a:rPr lang="en-US" sz="2800" b="1" dirty="0"/>
              <a:t>Loyalty</a:t>
            </a:r>
          </a:p>
          <a:p>
            <a:pPr>
              <a:spcAft>
                <a:spcPts val="800"/>
              </a:spcAft>
            </a:pPr>
            <a:r>
              <a:rPr lang="en-US" sz="2800" b="1" dirty="0"/>
              <a:t>Integrity</a:t>
            </a:r>
          </a:p>
          <a:p>
            <a:pPr>
              <a:spcAft>
                <a:spcPts val="800"/>
              </a:spcAft>
            </a:pPr>
            <a:r>
              <a:rPr lang="en-US" sz="2800" b="1" dirty="0"/>
              <a:t>Professional</a:t>
            </a:r>
          </a:p>
          <a:p>
            <a:pPr>
              <a:spcAft>
                <a:spcPts val="800"/>
              </a:spcAft>
            </a:pPr>
            <a:r>
              <a:rPr lang="en-US" sz="2800" b="1" dirty="0"/>
              <a:t>Responsibility</a:t>
            </a:r>
          </a:p>
        </p:txBody>
      </p:sp>
      <p:sp>
        <p:nvSpPr>
          <p:cNvPr id="4" name="Slide Number Placeholder 3"/>
          <p:cNvSpPr>
            <a:spLocks noGrp="1"/>
          </p:cNvSpPr>
          <p:nvPr>
            <p:ph type="sldNum" sz="quarter" idx="12"/>
          </p:nvPr>
        </p:nvSpPr>
        <p:spPr/>
        <p:txBody>
          <a:bodyPr/>
          <a:lstStyle/>
          <a:p>
            <a:fld id="{695D44F6-4B5B-4943-B266-DB7D89387992}" type="slidenum">
              <a:rPr lang="en-US" smtClean="0"/>
              <a:pPr/>
              <a:t>4</a:t>
            </a:fld>
            <a:endParaRPr lang="en-US" dirty="0"/>
          </a:p>
        </p:txBody>
      </p:sp>
    </p:spTree>
    <p:extLst>
      <p:ext uri="{BB962C8B-B14F-4D97-AF65-F5344CB8AC3E}">
        <p14:creationId xmlns:p14="http://schemas.microsoft.com/office/powerpoint/2010/main" val="1283317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Newsletter basics</a:t>
            </a:r>
          </a:p>
        </p:txBody>
      </p:sp>
      <p:sp>
        <p:nvSpPr>
          <p:cNvPr id="3" name="Content Placeholder 2"/>
          <p:cNvSpPr>
            <a:spLocks noGrp="1"/>
          </p:cNvSpPr>
          <p:nvPr>
            <p:ph idx="1"/>
          </p:nvPr>
        </p:nvSpPr>
        <p:spPr>
          <a:xfrm>
            <a:off x="304800" y="1828800"/>
            <a:ext cx="8470712" cy="4876800"/>
          </a:xfrm>
        </p:spPr>
        <p:txBody>
          <a:bodyPr>
            <a:noAutofit/>
          </a:bodyPr>
          <a:lstStyle/>
          <a:p>
            <a:pPr fontAlgn="base"/>
            <a:r>
              <a:rPr lang="en-US" b="1" dirty="0"/>
              <a:t>Title/Heading</a:t>
            </a:r>
          </a:p>
          <a:p>
            <a:pPr lvl="1" fontAlgn="base"/>
            <a:r>
              <a:rPr lang="en-US" dirty="0"/>
              <a:t>Who are you</a:t>
            </a:r>
          </a:p>
          <a:p>
            <a:pPr lvl="1" fontAlgn="base"/>
            <a:r>
              <a:rPr lang="en-US" dirty="0"/>
              <a:t>Why you should read (the hook)</a:t>
            </a:r>
          </a:p>
          <a:p>
            <a:pPr fontAlgn="base"/>
            <a:r>
              <a:rPr lang="en-US" b="1" dirty="0"/>
              <a:t>Body</a:t>
            </a:r>
          </a:p>
          <a:p>
            <a:pPr lvl="1" fontAlgn="base"/>
            <a:r>
              <a:rPr lang="en-US" dirty="0"/>
              <a:t>Summary of the issues</a:t>
            </a:r>
          </a:p>
          <a:p>
            <a:pPr lvl="1" fontAlgn="base"/>
            <a:r>
              <a:rPr lang="en-US" dirty="0"/>
              <a:t>Clear and to the point</a:t>
            </a:r>
          </a:p>
          <a:p>
            <a:pPr fontAlgn="base"/>
            <a:r>
              <a:rPr lang="en-US" b="1" dirty="0"/>
              <a:t>Contact/Follow Up</a:t>
            </a:r>
          </a:p>
          <a:p>
            <a:pPr lvl="1" fontAlgn="base"/>
            <a:r>
              <a:rPr lang="en-US" dirty="0"/>
              <a:t>Where to learn more</a:t>
            </a:r>
          </a:p>
          <a:p>
            <a:pPr lvl="1" fontAlgn="base"/>
            <a:r>
              <a:rPr lang="en-US" dirty="0"/>
              <a:t>Contact information</a:t>
            </a:r>
          </a:p>
          <a:p>
            <a:pPr lvl="1" fontAlgn="base"/>
            <a:r>
              <a:rPr lang="en-US" dirty="0"/>
              <a:t>List of officers and stewards/reps</a:t>
            </a:r>
          </a:p>
          <a:p>
            <a:pPr lvl="1" fontAlgn="base"/>
            <a:r>
              <a:rPr lang="en-US" dirty="0"/>
              <a:t>How to join as a member</a:t>
            </a:r>
          </a:p>
          <a:p>
            <a:pPr fontAlgn="base"/>
            <a:r>
              <a:rPr lang="en-US" sz="2000" b="1" dirty="0"/>
              <a:t>We can provide a Word file template to help!</a:t>
            </a:r>
          </a:p>
        </p:txBody>
      </p:sp>
      <p:sp>
        <p:nvSpPr>
          <p:cNvPr id="4" name="Slide Number Placeholder 3"/>
          <p:cNvSpPr>
            <a:spLocks noGrp="1"/>
          </p:cNvSpPr>
          <p:nvPr>
            <p:ph type="sldNum" sz="quarter" idx="12"/>
          </p:nvPr>
        </p:nvSpPr>
        <p:spPr/>
        <p:txBody>
          <a:bodyPr/>
          <a:lstStyle/>
          <a:p>
            <a:fld id="{695D44F6-4B5B-4943-B266-DB7D89387992}" type="slidenum">
              <a:rPr lang="en-US" smtClean="0"/>
              <a:pPr/>
              <a:t>40</a:t>
            </a:fld>
            <a:endParaRPr lang="en-US" dirty="0"/>
          </a:p>
        </p:txBody>
      </p:sp>
    </p:spTree>
    <p:extLst>
      <p:ext uri="{BB962C8B-B14F-4D97-AF65-F5344CB8AC3E}">
        <p14:creationId xmlns:p14="http://schemas.microsoft.com/office/powerpoint/2010/main" val="3936659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6534-5163-42E0-B36C-5F4E2C10F10B}"/>
              </a:ext>
            </a:extLst>
          </p:cNvPr>
          <p:cNvSpPr>
            <a:spLocks noGrp="1"/>
          </p:cNvSpPr>
          <p:nvPr>
            <p:ph type="title"/>
          </p:nvPr>
        </p:nvSpPr>
        <p:spPr/>
        <p:txBody>
          <a:bodyPr/>
          <a:lstStyle/>
          <a:p>
            <a:r>
              <a:rPr lang="en-US" dirty="0"/>
              <a:t>IFPTE Local 9 Example</a:t>
            </a:r>
          </a:p>
        </p:txBody>
      </p:sp>
      <p:sp>
        <p:nvSpPr>
          <p:cNvPr id="4" name="Slide Number Placeholder 3">
            <a:extLst>
              <a:ext uri="{FF2B5EF4-FFF2-40B4-BE49-F238E27FC236}">
                <a16:creationId xmlns:a16="http://schemas.microsoft.com/office/drawing/2014/main" id="{3185C6CD-A4D5-4FF7-AF25-19CA2355D9A7}"/>
              </a:ext>
            </a:extLst>
          </p:cNvPr>
          <p:cNvSpPr>
            <a:spLocks noGrp="1"/>
          </p:cNvSpPr>
          <p:nvPr>
            <p:ph type="sldNum" sz="quarter" idx="12"/>
          </p:nvPr>
        </p:nvSpPr>
        <p:spPr/>
        <p:txBody>
          <a:bodyPr/>
          <a:lstStyle/>
          <a:p>
            <a:pPr algn="ctr"/>
            <a:fld id="{695D44F6-4B5B-4943-B266-DB7D89387992}" type="slidenum">
              <a:rPr lang="en-US" smtClean="0"/>
              <a:pPr algn="ctr"/>
              <a:t>41</a:t>
            </a:fld>
            <a:endParaRPr lang="en-US" dirty="0"/>
          </a:p>
        </p:txBody>
      </p:sp>
      <p:pic>
        <p:nvPicPr>
          <p:cNvPr id="8" name="Content Placeholder 7">
            <a:extLst>
              <a:ext uri="{FF2B5EF4-FFF2-40B4-BE49-F238E27FC236}">
                <a16:creationId xmlns:a16="http://schemas.microsoft.com/office/drawing/2014/main" id="{28701ED8-DB67-450A-8905-74253811693B}"/>
              </a:ext>
            </a:extLst>
          </p:cNvPr>
          <p:cNvPicPr>
            <a:picLocks noGrp="1" noChangeAspect="1"/>
          </p:cNvPicPr>
          <p:nvPr>
            <p:ph idx="1"/>
          </p:nvPr>
        </p:nvPicPr>
        <p:blipFill>
          <a:blip r:embed="rId2"/>
          <a:stretch>
            <a:fillRect/>
          </a:stretch>
        </p:blipFill>
        <p:spPr>
          <a:xfrm>
            <a:off x="935082" y="1828800"/>
            <a:ext cx="7210336" cy="4648200"/>
          </a:xfrm>
          <a:prstGeom prst="rect">
            <a:avLst/>
          </a:prstGeom>
        </p:spPr>
      </p:pic>
    </p:spTree>
    <p:extLst>
      <p:ext uri="{BB962C8B-B14F-4D97-AF65-F5344CB8AC3E}">
        <p14:creationId xmlns:p14="http://schemas.microsoft.com/office/powerpoint/2010/main" val="3477280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6534-5163-42E0-B36C-5F4E2C10F10B}"/>
              </a:ext>
            </a:extLst>
          </p:cNvPr>
          <p:cNvSpPr>
            <a:spLocks noGrp="1"/>
          </p:cNvSpPr>
          <p:nvPr>
            <p:ph type="title"/>
          </p:nvPr>
        </p:nvSpPr>
        <p:spPr/>
        <p:txBody>
          <a:bodyPr/>
          <a:lstStyle/>
          <a:p>
            <a:r>
              <a:rPr lang="en-US" dirty="0"/>
              <a:t>IFPTE Local 121 Example</a:t>
            </a:r>
          </a:p>
        </p:txBody>
      </p:sp>
      <p:pic>
        <p:nvPicPr>
          <p:cNvPr id="5" name="Content Placeholder 4">
            <a:extLst>
              <a:ext uri="{FF2B5EF4-FFF2-40B4-BE49-F238E27FC236}">
                <a16:creationId xmlns:a16="http://schemas.microsoft.com/office/drawing/2014/main" id="{B6D9D21E-01B4-46E2-898B-3A67F258BD2B}"/>
              </a:ext>
            </a:extLst>
          </p:cNvPr>
          <p:cNvPicPr>
            <a:picLocks noGrp="1" noChangeAspect="1"/>
          </p:cNvPicPr>
          <p:nvPr>
            <p:ph idx="1"/>
          </p:nvPr>
        </p:nvPicPr>
        <p:blipFill>
          <a:blip r:embed="rId2"/>
          <a:stretch>
            <a:fillRect/>
          </a:stretch>
        </p:blipFill>
        <p:spPr>
          <a:xfrm>
            <a:off x="604158" y="1828800"/>
            <a:ext cx="3663042" cy="4648200"/>
          </a:xfrm>
          <a:prstGeom prst="rect">
            <a:avLst/>
          </a:prstGeom>
        </p:spPr>
      </p:pic>
      <p:sp>
        <p:nvSpPr>
          <p:cNvPr id="4" name="Slide Number Placeholder 3">
            <a:extLst>
              <a:ext uri="{FF2B5EF4-FFF2-40B4-BE49-F238E27FC236}">
                <a16:creationId xmlns:a16="http://schemas.microsoft.com/office/drawing/2014/main" id="{3185C6CD-A4D5-4FF7-AF25-19CA2355D9A7}"/>
              </a:ext>
            </a:extLst>
          </p:cNvPr>
          <p:cNvSpPr>
            <a:spLocks noGrp="1"/>
          </p:cNvSpPr>
          <p:nvPr>
            <p:ph type="sldNum" sz="quarter" idx="12"/>
          </p:nvPr>
        </p:nvSpPr>
        <p:spPr/>
        <p:txBody>
          <a:bodyPr/>
          <a:lstStyle/>
          <a:p>
            <a:pPr algn="ctr"/>
            <a:fld id="{695D44F6-4B5B-4943-B266-DB7D89387992}" type="slidenum">
              <a:rPr lang="en-US" smtClean="0"/>
              <a:pPr algn="ctr"/>
              <a:t>42</a:t>
            </a:fld>
            <a:endParaRPr lang="en-US" dirty="0"/>
          </a:p>
        </p:txBody>
      </p:sp>
      <p:pic>
        <p:nvPicPr>
          <p:cNvPr id="6" name="Picture 5">
            <a:extLst>
              <a:ext uri="{FF2B5EF4-FFF2-40B4-BE49-F238E27FC236}">
                <a16:creationId xmlns:a16="http://schemas.microsoft.com/office/drawing/2014/main" id="{AA9457E2-3A43-4116-8CDA-35210BB6FA9D}"/>
              </a:ext>
            </a:extLst>
          </p:cNvPr>
          <p:cNvPicPr>
            <a:picLocks noChangeAspect="1"/>
          </p:cNvPicPr>
          <p:nvPr/>
        </p:nvPicPr>
        <p:blipFill>
          <a:blip r:embed="rId3"/>
          <a:stretch>
            <a:fillRect/>
          </a:stretch>
        </p:blipFill>
        <p:spPr>
          <a:xfrm>
            <a:off x="4953000" y="1845816"/>
            <a:ext cx="3505200" cy="4608018"/>
          </a:xfrm>
          <a:prstGeom prst="rect">
            <a:avLst/>
          </a:prstGeom>
        </p:spPr>
      </p:pic>
    </p:spTree>
    <p:extLst>
      <p:ext uri="{BB962C8B-B14F-4D97-AF65-F5344CB8AC3E}">
        <p14:creationId xmlns:p14="http://schemas.microsoft.com/office/powerpoint/2010/main" val="3942809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0"/>
            <a:ext cx="7924800" cy="1143000"/>
          </a:xfrm>
        </p:spPr>
        <p:txBody>
          <a:bodyPr>
            <a:noAutofit/>
          </a:bodyPr>
          <a:lstStyle/>
          <a:p>
            <a:r>
              <a:rPr lang="en-US" sz="4000" b="1" spc="100" dirty="0"/>
              <a:t>10% increase in EA’s Membership</a:t>
            </a:r>
          </a:p>
        </p:txBody>
      </p:sp>
      <p:sp>
        <p:nvSpPr>
          <p:cNvPr id="6" name="Text Placeholder 5"/>
          <p:cNvSpPr>
            <a:spLocks noGrp="1"/>
          </p:cNvSpPr>
          <p:nvPr>
            <p:ph type="body" idx="1"/>
          </p:nvPr>
        </p:nvSpPr>
        <p:spPr>
          <a:xfrm>
            <a:off x="685800" y="3256844"/>
            <a:ext cx="7543801" cy="533400"/>
          </a:xfrm>
        </p:spPr>
        <p:txBody>
          <a:bodyPr>
            <a:normAutofit/>
          </a:bodyPr>
          <a:lstStyle/>
          <a:p>
            <a:r>
              <a:rPr lang="en-US" sz="2000" b="1" dirty="0">
                <a:solidFill>
                  <a:srgbClr val="FFC000"/>
                </a:solidFill>
              </a:rPr>
              <a:t>Goals help</a:t>
            </a:r>
          </a:p>
        </p:txBody>
      </p:sp>
      <p:sp>
        <p:nvSpPr>
          <p:cNvPr id="4" name="Slide Number Placeholder 3"/>
          <p:cNvSpPr>
            <a:spLocks noGrp="1"/>
          </p:cNvSpPr>
          <p:nvPr>
            <p:ph type="sldNum" sz="quarter" idx="12"/>
          </p:nvPr>
        </p:nvSpPr>
        <p:spPr/>
        <p:txBody>
          <a:bodyPr/>
          <a:lstStyle/>
          <a:p>
            <a:fld id="{695D44F6-4B5B-4943-B266-DB7D89387992}" type="slidenum">
              <a:rPr lang="en-US" smtClean="0"/>
              <a:pPr/>
              <a:t>43</a:t>
            </a:fld>
            <a:endParaRPr lang="en-US" dirty="0"/>
          </a:p>
        </p:txBody>
      </p:sp>
    </p:spTree>
    <p:extLst>
      <p:ext uri="{BB962C8B-B14F-4D97-AF65-F5344CB8AC3E}">
        <p14:creationId xmlns:p14="http://schemas.microsoft.com/office/powerpoint/2010/main" val="795493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percent Increase</a:t>
            </a:r>
          </a:p>
        </p:txBody>
      </p:sp>
      <p:sp>
        <p:nvSpPr>
          <p:cNvPr id="3" name="Content Placeholder 2"/>
          <p:cNvSpPr>
            <a:spLocks noGrp="1"/>
          </p:cNvSpPr>
          <p:nvPr>
            <p:ph idx="1"/>
          </p:nvPr>
        </p:nvSpPr>
        <p:spPr>
          <a:xfrm>
            <a:off x="304800" y="1828800"/>
            <a:ext cx="8470712" cy="4876800"/>
          </a:xfrm>
        </p:spPr>
        <p:txBody>
          <a:bodyPr>
            <a:noAutofit/>
          </a:bodyPr>
          <a:lstStyle/>
          <a:p>
            <a:pPr fontAlgn="base">
              <a:spcAft>
                <a:spcPts val="1200"/>
              </a:spcAft>
            </a:pPr>
            <a:r>
              <a:rPr lang="en-US" sz="2000" dirty="0"/>
              <a:t>We want to increase membership by 10% each year</a:t>
            </a:r>
          </a:p>
          <a:p>
            <a:pPr fontAlgn="base">
              <a:spcAft>
                <a:spcPts val="1200"/>
              </a:spcAft>
            </a:pPr>
            <a:r>
              <a:rPr lang="en-US" sz="2000" dirty="0"/>
              <a:t>Provides us a path forward, while keeping it realistic and manageable</a:t>
            </a:r>
          </a:p>
          <a:p>
            <a:pPr marL="0" indent="0" fontAlgn="base">
              <a:buNone/>
            </a:pPr>
            <a:endParaRPr lang="en-US" sz="220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44</a:t>
            </a:fld>
            <a:endParaRPr lang="en-US" dirty="0"/>
          </a:p>
        </p:txBody>
      </p:sp>
    </p:spTree>
    <p:extLst>
      <p:ext uri="{BB962C8B-B14F-4D97-AF65-F5344CB8AC3E}">
        <p14:creationId xmlns:p14="http://schemas.microsoft.com/office/powerpoint/2010/main" val="3946598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0"/>
            <a:ext cx="7924800" cy="762000"/>
          </a:xfrm>
        </p:spPr>
        <p:txBody>
          <a:bodyPr>
            <a:normAutofit/>
          </a:bodyPr>
          <a:lstStyle/>
          <a:p>
            <a:r>
              <a:rPr lang="en-US" sz="4400" b="1" spc="100" dirty="0"/>
              <a:t>It Is Time to recruit</a:t>
            </a:r>
            <a:endParaRPr lang="en-US" sz="4400" b="1" spc="100" dirty="0">
              <a:gradFill flip="none" rotWithShape="1">
                <a:gsLst>
                  <a:gs pos="0">
                    <a:srgbClr val="5E9EFF"/>
                  </a:gs>
                  <a:gs pos="39999">
                    <a:srgbClr val="85C2FF"/>
                  </a:gs>
                  <a:gs pos="70000">
                    <a:srgbClr val="C4D6EB"/>
                  </a:gs>
                  <a:gs pos="100000">
                    <a:srgbClr val="FFEBFA"/>
                  </a:gs>
                </a:gsLst>
                <a:lin ang="5400000" scaled="1"/>
                <a:tileRect/>
              </a:gradFill>
            </a:endParaRPr>
          </a:p>
        </p:txBody>
      </p:sp>
      <p:sp>
        <p:nvSpPr>
          <p:cNvPr id="6" name="Text Placeholder 5"/>
          <p:cNvSpPr>
            <a:spLocks noGrp="1"/>
          </p:cNvSpPr>
          <p:nvPr>
            <p:ph type="body" idx="1"/>
          </p:nvPr>
        </p:nvSpPr>
        <p:spPr>
          <a:xfrm>
            <a:off x="685800" y="3256844"/>
            <a:ext cx="7543801" cy="533400"/>
          </a:xfrm>
        </p:spPr>
        <p:txBody>
          <a:bodyPr>
            <a:normAutofit/>
          </a:bodyPr>
          <a:lstStyle/>
          <a:p>
            <a:r>
              <a:rPr lang="en-US" sz="2400" b="1" dirty="0">
                <a:solidFill>
                  <a:srgbClr val="FFC000"/>
                </a:solidFill>
              </a:rPr>
              <a:t>What are you waiting for?</a:t>
            </a:r>
          </a:p>
        </p:txBody>
      </p:sp>
      <p:sp>
        <p:nvSpPr>
          <p:cNvPr id="4" name="Slide Number Placeholder 3"/>
          <p:cNvSpPr>
            <a:spLocks noGrp="1"/>
          </p:cNvSpPr>
          <p:nvPr>
            <p:ph type="sldNum" sz="quarter" idx="12"/>
          </p:nvPr>
        </p:nvSpPr>
        <p:spPr/>
        <p:txBody>
          <a:bodyPr/>
          <a:lstStyle/>
          <a:p>
            <a:fld id="{695D44F6-4B5B-4943-B266-DB7D89387992}" type="slidenum">
              <a:rPr lang="en-US" smtClean="0"/>
              <a:pPr/>
              <a:t>45</a:t>
            </a:fld>
            <a:endParaRPr lang="en-US" dirty="0"/>
          </a:p>
        </p:txBody>
      </p:sp>
    </p:spTree>
    <p:extLst>
      <p:ext uri="{BB962C8B-B14F-4D97-AF65-F5344CB8AC3E}">
        <p14:creationId xmlns:p14="http://schemas.microsoft.com/office/powerpoint/2010/main" val="1315269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B9EF0-DC30-4A35-A47C-0F3C1424E542}"/>
              </a:ext>
            </a:extLst>
          </p:cNvPr>
          <p:cNvSpPr>
            <a:spLocks noGrp="1"/>
          </p:cNvSpPr>
          <p:nvPr>
            <p:ph type="title"/>
          </p:nvPr>
        </p:nvSpPr>
        <p:spPr/>
        <p:txBody>
          <a:bodyPr>
            <a:normAutofit/>
          </a:bodyPr>
          <a:lstStyle/>
          <a:p>
            <a:r>
              <a:rPr lang="en-US" sz="3600" dirty="0"/>
              <a:t>How we Instill our values</a:t>
            </a:r>
          </a:p>
        </p:txBody>
      </p:sp>
      <p:sp>
        <p:nvSpPr>
          <p:cNvPr id="3" name="Content Placeholder 2">
            <a:extLst>
              <a:ext uri="{FF2B5EF4-FFF2-40B4-BE49-F238E27FC236}">
                <a16:creationId xmlns:a16="http://schemas.microsoft.com/office/drawing/2014/main" id="{66A4AD92-3020-4A8C-BE5F-4F9D22CC415D}"/>
              </a:ext>
            </a:extLst>
          </p:cNvPr>
          <p:cNvSpPr>
            <a:spLocks noGrp="1"/>
          </p:cNvSpPr>
          <p:nvPr>
            <p:ph idx="1"/>
          </p:nvPr>
        </p:nvSpPr>
        <p:spPr/>
        <p:txBody>
          <a:bodyPr>
            <a:normAutofit/>
          </a:bodyPr>
          <a:lstStyle/>
          <a:p>
            <a:r>
              <a:rPr lang="en-US" sz="4000" dirty="0"/>
              <a:t>New Employee Orientations</a:t>
            </a:r>
          </a:p>
          <a:p>
            <a:r>
              <a:rPr lang="en-US" sz="4000" dirty="0"/>
              <a:t>New Member Orientations</a:t>
            </a:r>
          </a:p>
          <a:p>
            <a:r>
              <a:rPr lang="en-US" sz="4000" dirty="0"/>
              <a:t>One-on-ones</a:t>
            </a:r>
          </a:p>
          <a:p>
            <a:r>
              <a:rPr lang="en-US" sz="4000" dirty="0"/>
              <a:t>Branding</a:t>
            </a:r>
          </a:p>
        </p:txBody>
      </p:sp>
      <p:sp>
        <p:nvSpPr>
          <p:cNvPr id="4" name="Slide Number Placeholder 3">
            <a:extLst>
              <a:ext uri="{FF2B5EF4-FFF2-40B4-BE49-F238E27FC236}">
                <a16:creationId xmlns:a16="http://schemas.microsoft.com/office/drawing/2014/main" id="{645FF648-9572-4C61-9C45-76590B38943B}"/>
              </a:ext>
            </a:extLst>
          </p:cNvPr>
          <p:cNvSpPr>
            <a:spLocks noGrp="1"/>
          </p:cNvSpPr>
          <p:nvPr>
            <p:ph type="sldNum" sz="quarter" idx="12"/>
          </p:nvPr>
        </p:nvSpPr>
        <p:spPr/>
        <p:txBody>
          <a:bodyPr/>
          <a:lstStyle/>
          <a:p>
            <a:pPr algn="ctr"/>
            <a:fld id="{695D44F6-4B5B-4943-B266-DB7D89387992}" type="slidenum">
              <a:rPr lang="en-US" smtClean="0"/>
              <a:pPr algn="ctr"/>
              <a:t>5</a:t>
            </a:fld>
            <a:endParaRPr lang="en-US" dirty="0"/>
          </a:p>
        </p:txBody>
      </p:sp>
    </p:spTree>
    <p:extLst>
      <p:ext uri="{BB962C8B-B14F-4D97-AF65-F5344CB8AC3E}">
        <p14:creationId xmlns:p14="http://schemas.microsoft.com/office/powerpoint/2010/main" val="3871479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962400"/>
            <a:ext cx="7924800" cy="762000"/>
          </a:xfrm>
        </p:spPr>
        <p:txBody>
          <a:bodyPr>
            <a:noAutofit/>
          </a:bodyPr>
          <a:lstStyle/>
          <a:p>
            <a:r>
              <a:rPr lang="en-US" sz="3600" b="1" spc="100" dirty="0"/>
              <a:t>How to talk about the EA</a:t>
            </a:r>
            <a:endParaRPr lang="en-US" sz="3600" b="1" spc="100" dirty="0">
              <a:gradFill flip="none" rotWithShape="1">
                <a:gsLst>
                  <a:gs pos="0">
                    <a:srgbClr val="5E9EFF"/>
                  </a:gs>
                  <a:gs pos="39999">
                    <a:srgbClr val="85C2FF"/>
                  </a:gs>
                  <a:gs pos="70000">
                    <a:srgbClr val="C4D6EB"/>
                  </a:gs>
                  <a:gs pos="100000">
                    <a:srgbClr val="FFEBFA"/>
                  </a:gs>
                </a:gsLst>
                <a:lin ang="5400000" scaled="1"/>
                <a:tileRect/>
              </a:gradFill>
            </a:endParaRPr>
          </a:p>
        </p:txBody>
      </p:sp>
      <p:sp>
        <p:nvSpPr>
          <p:cNvPr id="6" name="Text Placeholder 5"/>
          <p:cNvSpPr>
            <a:spLocks noGrp="1"/>
          </p:cNvSpPr>
          <p:nvPr>
            <p:ph type="body" idx="1"/>
          </p:nvPr>
        </p:nvSpPr>
        <p:spPr>
          <a:xfrm>
            <a:off x="685800" y="3657600"/>
            <a:ext cx="7543801" cy="533400"/>
          </a:xfrm>
        </p:spPr>
        <p:txBody>
          <a:bodyPr>
            <a:normAutofit/>
          </a:bodyPr>
          <a:lstStyle/>
          <a:p>
            <a:r>
              <a:rPr lang="en-US" sz="2000" b="1" dirty="0">
                <a:solidFill>
                  <a:srgbClr val="FFC000"/>
                </a:solidFill>
              </a:rPr>
              <a:t>Words have power</a:t>
            </a:r>
          </a:p>
        </p:txBody>
      </p:sp>
      <p:sp>
        <p:nvSpPr>
          <p:cNvPr id="4" name="Slide Number Placeholder 3"/>
          <p:cNvSpPr>
            <a:spLocks noGrp="1"/>
          </p:cNvSpPr>
          <p:nvPr>
            <p:ph type="sldNum" sz="quarter" idx="12"/>
          </p:nvPr>
        </p:nvSpPr>
        <p:spPr/>
        <p:txBody>
          <a:bodyPr/>
          <a:lstStyle/>
          <a:p>
            <a:fld id="{695D44F6-4B5B-4943-B266-DB7D89387992}" type="slidenum">
              <a:rPr lang="en-US" smtClean="0"/>
              <a:pPr/>
              <a:t>6</a:t>
            </a:fld>
            <a:endParaRPr lang="en-US" dirty="0"/>
          </a:p>
        </p:txBody>
      </p:sp>
    </p:spTree>
    <p:extLst>
      <p:ext uri="{BB962C8B-B14F-4D97-AF65-F5344CB8AC3E}">
        <p14:creationId xmlns:p14="http://schemas.microsoft.com/office/powerpoint/2010/main" val="1209373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4" name="Slide Number Placeholder 3"/>
          <p:cNvSpPr>
            <a:spLocks noGrp="1"/>
          </p:cNvSpPr>
          <p:nvPr>
            <p:ph type="sldNum" sz="quarter" idx="12"/>
          </p:nvPr>
        </p:nvSpPr>
        <p:spPr/>
        <p:txBody>
          <a:bodyPr/>
          <a:lstStyle/>
          <a:p>
            <a:fld id="{695D44F6-4B5B-4943-B266-DB7D89387992}" type="slidenum">
              <a:rPr lang="en-US" smtClean="0"/>
              <a:pPr/>
              <a:t>7</a:t>
            </a:fld>
            <a:endParaRPr lang="en-US" dirty="0"/>
          </a:p>
        </p:txBody>
      </p:sp>
      <p:sp>
        <p:nvSpPr>
          <p:cNvPr id="6" name="Content Placeholder 5">
            <a:extLst>
              <a:ext uri="{FF2B5EF4-FFF2-40B4-BE49-F238E27FC236}">
                <a16:creationId xmlns:a16="http://schemas.microsoft.com/office/drawing/2014/main" id="{D12E79FF-B1B8-47B9-B3DB-B2EDB9422075}"/>
              </a:ext>
            </a:extLst>
          </p:cNvPr>
          <p:cNvSpPr>
            <a:spLocks noGrp="1"/>
          </p:cNvSpPr>
          <p:nvPr>
            <p:ph idx="1"/>
          </p:nvPr>
        </p:nvSpPr>
        <p:spPr/>
        <p:txBody>
          <a:bodyPr>
            <a:normAutofit/>
          </a:bodyPr>
          <a:lstStyle/>
          <a:p>
            <a:r>
              <a:rPr lang="en-US" sz="4000" dirty="0"/>
              <a:t>What is the EA?</a:t>
            </a:r>
          </a:p>
        </p:txBody>
      </p:sp>
    </p:spTree>
    <p:extLst>
      <p:ext uri="{BB962C8B-B14F-4D97-AF65-F5344CB8AC3E}">
        <p14:creationId xmlns:p14="http://schemas.microsoft.com/office/powerpoint/2010/main" val="386949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values</a:t>
            </a:r>
          </a:p>
        </p:txBody>
      </p:sp>
      <p:sp>
        <p:nvSpPr>
          <p:cNvPr id="3" name="Content Placeholder 2"/>
          <p:cNvSpPr>
            <a:spLocks noGrp="1"/>
          </p:cNvSpPr>
          <p:nvPr>
            <p:ph idx="1"/>
          </p:nvPr>
        </p:nvSpPr>
        <p:spPr>
          <a:xfrm>
            <a:off x="304800" y="1828800"/>
            <a:ext cx="8470712" cy="4876800"/>
          </a:xfrm>
        </p:spPr>
        <p:txBody>
          <a:bodyPr>
            <a:noAutofit/>
          </a:bodyPr>
          <a:lstStyle/>
          <a:p>
            <a:pPr fontAlgn="base"/>
            <a:r>
              <a:rPr lang="en-US" sz="2400" dirty="0"/>
              <a:t>Colleagues working together </a:t>
            </a:r>
          </a:p>
          <a:p>
            <a:pPr fontAlgn="base"/>
            <a:r>
              <a:rPr lang="en-US" sz="2400" dirty="0"/>
              <a:t>Personal responsibility</a:t>
            </a:r>
          </a:p>
          <a:p>
            <a:pPr fontAlgn="base"/>
            <a:r>
              <a:rPr lang="en-US" sz="2400" dirty="0"/>
              <a:t>Collaborate with management to resolve challenges</a:t>
            </a:r>
          </a:p>
          <a:p>
            <a:pPr fontAlgn="base"/>
            <a:r>
              <a:rPr lang="en-US" sz="2400" dirty="0"/>
              <a:t>Pooling limited resources</a:t>
            </a:r>
          </a:p>
          <a:p>
            <a:pPr fontAlgn="base"/>
            <a:r>
              <a:rPr lang="en-US" sz="2400" dirty="0"/>
              <a:t>More efficient and effective way to advocate </a:t>
            </a:r>
          </a:p>
          <a:p>
            <a:pPr fontAlgn="base"/>
            <a:r>
              <a:rPr lang="en-US" sz="2400" dirty="0"/>
              <a:t>Holding folks accountable</a:t>
            </a:r>
          </a:p>
          <a:p>
            <a:pPr fontAlgn="base"/>
            <a:r>
              <a:rPr lang="en-US" sz="2400" dirty="0"/>
              <a:t>Maintain professionalism in the workplace</a:t>
            </a:r>
          </a:p>
          <a:p>
            <a:pPr fontAlgn="base"/>
            <a:r>
              <a:rPr lang="en-US" sz="2400" dirty="0"/>
              <a:t>Encouraging merit over favoritism and nepotism </a:t>
            </a:r>
          </a:p>
          <a:p>
            <a:pPr fontAlgn="base"/>
            <a:endParaRPr lang="en-US" sz="1400" dirty="0"/>
          </a:p>
        </p:txBody>
      </p:sp>
      <p:sp>
        <p:nvSpPr>
          <p:cNvPr id="4" name="Slide Number Placeholder 3"/>
          <p:cNvSpPr>
            <a:spLocks noGrp="1"/>
          </p:cNvSpPr>
          <p:nvPr>
            <p:ph type="sldNum" sz="quarter" idx="12"/>
          </p:nvPr>
        </p:nvSpPr>
        <p:spPr/>
        <p:txBody>
          <a:bodyPr/>
          <a:lstStyle/>
          <a:p>
            <a:fld id="{695D44F6-4B5B-4943-B266-DB7D89387992}" type="slidenum">
              <a:rPr lang="en-US" smtClean="0"/>
              <a:pPr/>
              <a:t>8</a:t>
            </a:fld>
            <a:endParaRPr lang="en-US" dirty="0"/>
          </a:p>
        </p:txBody>
      </p:sp>
    </p:spTree>
    <p:extLst>
      <p:ext uri="{BB962C8B-B14F-4D97-AF65-F5344CB8AC3E}">
        <p14:creationId xmlns:p14="http://schemas.microsoft.com/office/powerpoint/2010/main" val="624387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Members </a:t>
            </a:r>
          </a:p>
        </p:txBody>
      </p:sp>
      <p:sp>
        <p:nvSpPr>
          <p:cNvPr id="3" name="Content Placeholder 2"/>
          <p:cNvSpPr>
            <a:spLocks noGrp="1"/>
          </p:cNvSpPr>
          <p:nvPr>
            <p:ph idx="1"/>
          </p:nvPr>
        </p:nvSpPr>
        <p:spPr/>
        <p:txBody>
          <a:bodyPr>
            <a:normAutofit/>
          </a:bodyPr>
          <a:lstStyle/>
          <a:p>
            <a:pPr>
              <a:lnSpc>
                <a:spcPct val="120000"/>
              </a:lnSpc>
              <a:spcAft>
                <a:spcPts val="1200"/>
              </a:spcAft>
            </a:pPr>
            <a:r>
              <a:rPr lang="en-US" sz="2400" dirty="0"/>
              <a:t>Non-members should be viewed as </a:t>
            </a:r>
            <a:r>
              <a:rPr lang="en-US" sz="2400" dirty="0">
                <a:solidFill>
                  <a:srgbClr val="FFC000"/>
                </a:solidFill>
              </a:rPr>
              <a:t>potential members</a:t>
            </a:r>
            <a:r>
              <a:rPr lang="en-US" sz="2400" dirty="0"/>
              <a:t>, even those who hold anti-union views.</a:t>
            </a:r>
          </a:p>
          <a:p>
            <a:pPr lvl="1">
              <a:lnSpc>
                <a:spcPct val="120000"/>
              </a:lnSpc>
              <a:spcAft>
                <a:spcPts val="1200"/>
              </a:spcAft>
            </a:pPr>
            <a:r>
              <a:rPr lang="en-US" sz="2000" dirty="0"/>
              <a:t>The more respectful and positive we are, the less those who disagree hold against us.</a:t>
            </a:r>
          </a:p>
          <a:p>
            <a:pPr lvl="1">
              <a:lnSpc>
                <a:spcPct val="120000"/>
              </a:lnSpc>
              <a:spcAft>
                <a:spcPts val="1200"/>
              </a:spcAft>
            </a:pPr>
            <a:r>
              <a:rPr lang="en-US" sz="2000" dirty="0"/>
              <a:t>Maybe they won't join today, but something might happen in the future that makes them change their mind.  </a:t>
            </a:r>
          </a:p>
          <a:p>
            <a:pPr lvl="2">
              <a:lnSpc>
                <a:spcPct val="120000"/>
              </a:lnSpc>
              <a:spcAft>
                <a:spcPts val="1200"/>
              </a:spcAft>
            </a:pPr>
            <a:r>
              <a:rPr lang="en-US" sz="1600" dirty="0"/>
              <a:t>Do not</a:t>
            </a:r>
            <a:r>
              <a:rPr lang="en-US" sz="1600" dirty="0">
                <a:solidFill>
                  <a:srgbClr val="FF0000"/>
                </a:solidFill>
              </a:rPr>
              <a:t> </a:t>
            </a:r>
            <a:r>
              <a:rPr lang="en-US" sz="1600" dirty="0"/>
              <a:t>let your feelings, political views or ego get in the way of this process.</a:t>
            </a:r>
          </a:p>
        </p:txBody>
      </p:sp>
      <p:sp>
        <p:nvSpPr>
          <p:cNvPr id="4" name="Slide Number Placeholder 3"/>
          <p:cNvSpPr>
            <a:spLocks noGrp="1"/>
          </p:cNvSpPr>
          <p:nvPr>
            <p:ph type="sldNum" sz="quarter" idx="12"/>
          </p:nvPr>
        </p:nvSpPr>
        <p:spPr/>
        <p:txBody>
          <a:bodyPr/>
          <a:lstStyle/>
          <a:p>
            <a:fld id="{695D44F6-4B5B-4943-B266-DB7D89387992}" type="slidenum">
              <a:rPr lang="en-US" smtClean="0"/>
              <a:pPr/>
              <a:t>9</a:t>
            </a:fld>
            <a:endParaRPr lang="en-US" dirty="0"/>
          </a:p>
        </p:txBody>
      </p:sp>
    </p:spTree>
    <p:extLst>
      <p:ext uri="{BB962C8B-B14F-4D97-AF65-F5344CB8AC3E}">
        <p14:creationId xmlns:p14="http://schemas.microsoft.com/office/powerpoint/2010/main" val="21630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tf00001178</Template>
  <TotalTime>3013</TotalTime>
  <Words>1512</Words>
  <Application>Microsoft Office PowerPoint</Application>
  <PresentationFormat>On-screen Show (4:3)</PresentationFormat>
  <Paragraphs>318</Paragraphs>
  <Slides>45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Aharoni</vt:lpstr>
      <vt:lpstr>Arial</vt:lpstr>
      <vt:lpstr>Calibri</vt:lpstr>
      <vt:lpstr>Century Gothic</vt:lpstr>
      <vt:lpstr>Futura PT Heavy</vt:lpstr>
      <vt:lpstr>Celestial</vt:lpstr>
      <vt:lpstr>PowerPoint Presentation</vt:lpstr>
      <vt:lpstr>Effective engagement</vt:lpstr>
      <vt:lpstr>Behavior, attitude, &amp; Values</vt:lpstr>
      <vt:lpstr>Our Values</vt:lpstr>
      <vt:lpstr>How we Instill our values</vt:lpstr>
      <vt:lpstr>How to talk about the EA</vt:lpstr>
      <vt:lpstr>Question</vt:lpstr>
      <vt:lpstr>Defining values</vt:lpstr>
      <vt:lpstr>Potential Members </vt:lpstr>
      <vt:lpstr>The “me” Factor</vt:lpstr>
      <vt:lpstr>Typical Pro Union messaging</vt:lpstr>
      <vt:lpstr>Stop with the Gratitude</vt:lpstr>
      <vt:lpstr>Pro Union messaging</vt:lpstr>
      <vt:lpstr>Debating does not work</vt:lpstr>
      <vt:lpstr>Recruitment Drive</vt:lpstr>
      <vt:lpstr>An overview</vt:lpstr>
      <vt:lpstr>Be Prepared</vt:lpstr>
      <vt:lpstr>One-on-Ones</vt:lpstr>
      <vt:lpstr>Engaging potential members Part I</vt:lpstr>
      <vt:lpstr>Engaging potential members Part II</vt:lpstr>
      <vt:lpstr>Engaging potential members Part III</vt:lpstr>
      <vt:lpstr>Engaging potential members Part IV</vt:lpstr>
      <vt:lpstr>Tag-team Recruitment</vt:lpstr>
      <vt:lpstr>Tag-Team Overview Part I</vt:lpstr>
      <vt:lpstr>Tag-Team Engagement Part II</vt:lpstr>
      <vt:lpstr>Next steps</vt:lpstr>
      <vt:lpstr>Questions to ask yourselves</vt:lpstr>
      <vt:lpstr>BRANDING</vt:lpstr>
      <vt:lpstr>What is a brand</vt:lpstr>
      <vt:lpstr>Effective branding</vt:lpstr>
      <vt:lpstr>Communications</vt:lpstr>
      <vt:lpstr>Why is COMMS important</vt:lpstr>
      <vt:lpstr>Types of communication</vt:lpstr>
      <vt:lpstr>When to communicate</vt:lpstr>
      <vt:lpstr>What To include</vt:lpstr>
      <vt:lpstr>What to avoid</vt:lpstr>
      <vt:lpstr>Handouts, literature…USE YOUR MEMBERS!!</vt:lpstr>
      <vt:lpstr>PowerPoint Presentation</vt:lpstr>
      <vt:lpstr>Newsletter</vt:lpstr>
      <vt:lpstr>Newsletter basics</vt:lpstr>
      <vt:lpstr>IFPTE Local 9 Example</vt:lpstr>
      <vt:lpstr>IFPTE Local 121 Example</vt:lpstr>
      <vt:lpstr>10% increase in EA’s Membership</vt:lpstr>
      <vt:lpstr>Ten percent Increase</vt:lpstr>
      <vt:lpstr>It Is Time to recruit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Video</dc:title>
  <dc:creator>Clangford</dc:creator>
  <cp:lastModifiedBy>Christopher T. Langford</cp:lastModifiedBy>
  <cp:revision>472</cp:revision>
  <cp:lastPrinted>2015-08-12T18:47:44Z</cp:lastPrinted>
  <dcterms:created xsi:type="dcterms:W3CDTF">2009-09-03T17:20:11Z</dcterms:created>
  <dcterms:modified xsi:type="dcterms:W3CDTF">2019-06-17T18:17:51Z</dcterms:modified>
</cp:coreProperties>
</file>