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783763" cy="749776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1">
          <p15:clr>
            <a:srgbClr val="A4A3A4"/>
          </p15:clr>
        </p15:guide>
        <p15:guide id="2" pos="30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9" autoAdjust="0"/>
    <p:restoredTop sz="99634" autoAdjust="0"/>
  </p:normalViewPr>
  <p:slideViewPr>
    <p:cSldViewPr>
      <p:cViewPr varScale="1">
        <p:scale>
          <a:sx n="104" d="100"/>
          <a:sy n="104" d="100"/>
        </p:scale>
        <p:origin x="2304" y="120"/>
      </p:cViewPr>
      <p:guideLst>
        <p:guide orient="horz" pos="2361"/>
        <p:guide pos="30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28" y="-78"/>
      </p:cViewPr>
      <p:guideLst>
        <p:guide orient="horz" pos="2927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drak, Ahnesty" userId="9029ce90-bbea-4952-8011-f9b2f0af0c94" providerId="ADAL" clId="{7BACC200-FAB9-4092-AFEC-8D83E5547280}"/>
    <pc:docChg chg="modSld">
      <pc:chgData name="Ondrak, Ahnesty" userId="9029ce90-bbea-4952-8011-f9b2f0af0c94" providerId="ADAL" clId="{7BACC200-FAB9-4092-AFEC-8D83E5547280}" dt="2024-02-22T16:37:30.899" v="89" actId="20577"/>
      <pc:docMkLst>
        <pc:docMk/>
      </pc:docMkLst>
      <pc:sldChg chg="modSp mod">
        <pc:chgData name="Ondrak, Ahnesty" userId="9029ce90-bbea-4952-8011-f9b2f0af0c94" providerId="ADAL" clId="{7BACC200-FAB9-4092-AFEC-8D83E5547280}" dt="2024-02-22T16:37:30.899" v="89" actId="20577"/>
        <pc:sldMkLst>
          <pc:docMk/>
          <pc:sldMk cId="0" sldId="256"/>
        </pc:sldMkLst>
        <pc:spChg chg="mod">
          <ac:chgData name="Ondrak, Ahnesty" userId="9029ce90-bbea-4952-8011-f9b2f0af0c94" providerId="ADAL" clId="{7BACC200-FAB9-4092-AFEC-8D83E5547280}" dt="2024-02-22T16:37:30.899" v="89" actId="20577"/>
          <ac:spMkLst>
            <pc:docMk/>
            <pc:sldMk cId="0" sldId="256"/>
            <ac:spMk id="4128" creationId="{00000000-0000-0000-0000-000000000000}"/>
          </ac:spMkLst>
        </pc:spChg>
        <pc:spChg chg="mod">
          <ac:chgData name="Ondrak, Ahnesty" userId="9029ce90-bbea-4952-8011-f9b2f0af0c94" providerId="ADAL" clId="{7BACC200-FAB9-4092-AFEC-8D83E5547280}" dt="2024-02-22T16:36:51.328" v="80" actId="20577"/>
          <ac:spMkLst>
            <pc:docMk/>
            <pc:sldMk cId="0" sldId="256"/>
            <ac:spMk id="415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155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63" tIns="0" rIns="19163" bIns="0" numCol="1" anchor="t" anchorCtr="0" compatLnSpc="1">
            <a:prstTxWarp prst="textNoShape">
              <a:avLst/>
            </a:prstTxWarp>
          </a:bodyPr>
          <a:lstStyle>
            <a:lvl1pPr>
              <a:defRPr sz="10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45" y="1"/>
            <a:ext cx="3038155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63" tIns="0" rIns="19163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423"/>
            <a:ext cx="3038155" cy="46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63" tIns="0" rIns="19163" bIns="0" numCol="1" anchor="b" anchorCtr="0" compatLnSpc="1">
            <a:prstTxWarp prst="textNoShape">
              <a:avLst/>
            </a:prstTxWarp>
          </a:bodyPr>
          <a:lstStyle>
            <a:lvl1pPr>
              <a:defRPr sz="10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45" y="8831423"/>
            <a:ext cx="3038155" cy="46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63" tIns="0" rIns="19163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/>
            </a:lvl1pPr>
          </a:lstStyle>
          <a:p>
            <a:pPr>
              <a:defRPr/>
            </a:pPr>
            <a:fld id="{F11C3146-A516-4262-9DE5-2DAA78A782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155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63" tIns="0" rIns="19163" bIns="0" numCol="1" anchor="t" anchorCtr="0" compatLnSpc="1">
            <a:prstTxWarp prst="textNoShape">
              <a:avLst/>
            </a:prstTxWarp>
          </a:bodyPr>
          <a:lstStyle>
            <a:lvl1pPr defTabSz="766744">
              <a:defRPr sz="10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45" y="1"/>
            <a:ext cx="3038155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63" tIns="0" rIns="19163" bIns="0" numCol="1" anchor="t" anchorCtr="0" compatLnSpc="1">
            <a:prstTxWarp prst="textNoShape">
              <a:avLst/>
            </a:prstTxWarp>
          </a:bodyPr>
          <a:lstStyle>
            <a:lvl1pPr algn="r" defTabSz="766744">
              <a:defRPr sz="10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423"/>
            <a:ext cx="3038155" cy="46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63" tIns="0" rIns="19163" bIns="0" numCol="1" anchor="b" anchorCtr="0" compatLnSpc="1">
            <a:prstTxWarp prst="textNoShape">
              <a:avLst/>
            </a:prstTxWarp>
          </a:bodyPr>
          <a:lstStyle>
            <a:lvl1pPr defTabSz="766744">
              <a:defRPr sz="10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45" y="8831423"/>
            <a:ext cx="3038155" cy="46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63" tIns="0" rIns="19163" bIns="0" numCol="1" anchor="b" anchorCtr="0" compatLnSpc="1">
            <a:prstTxWarp prst="textNoShape">
              <a:avLst/>
            </a:prstTxWarp>
          </a:bodyPr>
          <a:lstStyle>
            <a:lvl1pPr algn="r" defTabSz="766677">
              <a:defRPr sz="1000" b="0" i="1"/>
            </a:lvl1pPr>
          </a:lstStyle>
          <a:p>
            <a:pPr>
              <a:defRPr/>
            </a:pPr>
            <a:fld id="{B0FCB00D-903B-44EC-B841-27701093F5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665" y="4416500"/>
            <a:ext cx="5139073" cy="4181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4" tIns="46313" rIns="92624" bIns="46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3938" y="538163"/>
            <a:ext cx="4964112" cy="38052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53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7786" indent="-286520" defTabSz="76353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9228" indent="-229846" defTabSz="76353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0494" indent="-229846" defTabSz="76353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0185" indent="-229846" defTabSz="76353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3580" indent="-229846" defTabSz="76353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973" indent="-229846" defTabSz="76353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368" indent="-229846" defTabSz="76353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3762" indent="-229846" defTabSz="76353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80CCE09-FC1F-44D4-AA39-729B936DFB4B}" type="slidenum">
              <a:rPr lang="en-US" altLang="en-US" b="0" smtClean="0"/>
              <a:pPr/>
              <a:t>1</a:t>
            </a:fld>
            <a:endParaRPr lang="en-US" altLang="en-US" b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3425" y="2328863"/>
            <a:ext cx="8316913" cy="16081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6850" y="4248150"/>
            <a:ext cx="6850063" cy="191611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E398F-C19F-460F-B958-65792A5BC3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22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DD23E-FC33-43CA-A482-E33AA0AE53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1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2600" y="719138"/>
            <a:ext cx="1943100" cy="5564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3300" y="719138"/>
            <a:ext cx="5676900" cy="5564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B515E-AEBF-4519-A1AD-E6544F0F8B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077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D8CF0-CC05-4F78-860C-2A9A50B1E3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061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113" y="4818063"/>
            <a:ext cx="8315325" cy="1489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3113" y="3178175"/>
            <a:ext cx="8315325" cy="16398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87A58-6D03-453E-9561-3DB823C026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89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3300" y="216852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5700" y="216852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3CD8F-6451-4D04-B6FD-C8A87A679C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7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0" y="300038"/>
            <a:ext cx="8805863" cy="12493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950" y="1677988"/>
            <a:ext cx="4322763" cy="7000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50" y="2378075"/>
            <a:ext cx="4322763" cy="4319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0463" y="1677988"/>
            <a:ext cx="4324350" cy="7000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0463" y="2378075"/>
            <a:ext cx="4324350" cy="4319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F003C-B268-4D5C-A0D3-9B564DF1C5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F6B4B-CAEA-4C65-B407-C18BCCCBB1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85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43571-40CA-4C35-9291-9CD3BA74D2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415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0" y="298450"/>
            <a:ext cx="3219450" cy="1270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875" y="298450"/>
            <a:ext cx="5468938" cy="63992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950" y="1568450"/>
            <a:ext cx="3219450" cy="51292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EAC1D-E7A3-4FD5-8541-AB3A236F29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18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7700" y="5248275"/>
            <a:ext cx="5870575" cy="6191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17700" y="669925"/>
            <a:ext cx="5870575" cy="4498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7700" y="5867400"/>
            <a:ext cx="5870575" cy="88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E59ED-D0A4-47DB-BF53-2DFDDDBC86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25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0088" y="6872288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7088" y="6872288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4688" y="6872288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901B8C05-C9AD-4B2F-8690-B4039CC582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03300" y="7191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3300" y="216852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161"/>
          <p:cNvSpPr>
            <a:spLocks noChangeShapeType="1"/>
          </p:cNvSpPr>
          <p:nvPr/>
        </p:nvSpPr>
        <p:spPr bwMode="auto">
          <a:xfrm>
            <a:off x="8677275" y="2116138"/>
            <a:ext cx="0" cy="3043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Rectangle 156"/>
          <p:cNvSpPr>
            <a:spLocks noChangeArrowheads="1"/>
          </p:cNvSpPr>
          <p:nvPr/>
        </p:nvSpPr>
        <p:spPr bwMode="auto">
          <a:xfrm>
            <a:off x="8237538" y="4122738"/>
            <a:ext cx="879475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dirty="0"/>
              <a:t>Shawnee Sub-sect.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Jonathan Hayden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CSC 1A-MFK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(270)856-4507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92931" y="824706"/>
            <a:ext cx="8723313" cy="11557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3" name="Rectangle 133"/>
          <p:cNvSpPr>
            <a:spLocks noGrp="1" noChangeArrowheads="1"/>
          </p:cNvSpPr>
          <p:nvPr>
            <p:ph type="subTitle" idx="1"/>
          </p:nvPr>
        </p:nvSpPr>
        <p:spPr>
          <a:xfrm>
            <a:off x="1493838" y="4529138"/>
            <a:ext cx="3594100" cy="1635125"/>
          </a:xfrm>
        </p:spPr>
        <p:txBody>
          <a:bodyPr/>
          <a:lstStyle/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4104" name="Line 9"/>
          <p:cNvSpPr>
            <a:spLocks noChangeShapeType="1"/>
          </p:cNvSpPr>
          <p:nvPr/>
        </p:nvSpPr>
        <p:spPr bwMode="auto">
          <a:xfrm flipV="1">
            <a:off x="242888" y="1111250"/>
            <a:ext cx="1587" cy="5532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>
            <a:off x="9617075" y="1181100"/>
            <a:ext cx="0" cy="5476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2"/>
          <p:cNvSpPr>
            <a:spLocks noChangeShapeType="1"/>
          </p:cNvSpPr>
          <p:nvPr/>
        </p:nvSpPr>
        <p:spPr bwMode="auto">
          <a:xfrm flipV="1">
            <a:off x="242888" y="6643688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Line 3"/>
          <p:cNvSpPr>
            <a:spLocks noChangeShapeType="1"/>
          </p:cNvSpPr>
          <p:nvPr/>
        </p:nvSpPr>
        <p:spPr bwMode="auto">
          <a:xfrm>
            <a:off x="1614488" y="6643688"/>
            <a:ext cx="617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6"/>
          <p:cNvSpPr>
            <a:spLocks noChangeShapeType="1"/>
          </p:cNvSpPr>
          <p:nvPr/>
        </p:nvSpPr>
        <p:spPr bwMode="auto">
          <a:xfrm flipH="1">
            <a:off x="8320088" y="6643688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Line 21"/>
          <p:cNvSpPr>
            <a:spLocks noChangeShapeType="1"/>
          </p:cNvSpPr>
          <p:nvPr/>
        </p:nvSpPr>
        <p:spPr bwMode="auto">
          <a:xfrm>
            <a:off x="6521450" y="1165225"/>
            <a:ext cx="153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Line 22"/>
          <p:cNvSpPr>
            <a:spLocks noChangeShapeType="1"/>
          </p:cNvSpPr>
          <p:nvPr/>
        </p:nvSpPr>
        <p:spPr bwMode="auto">
          <a:xfrm>
            <a:off x="4891088" y="1165225"/>
            <a:ext cx="1539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Line 23"/>
          <p:cNvSpPr>
            <a:spLocks noChangeShapeType="1"/>
          </p:cNvSpPr>
          <p:nvPr/>
        </p:nvSpPr>
        <p:spPr bwMode="auto">
          <a:xfrm>
            <a:off x="3259138" y="1165225"/>
            <a:ext cx="155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Rectangle 35"/>
          <p:cNvSpPr>
            <a:spLocks noChangeArrowheads="1"/>
          </p:cNvSpPr>
          <p:nvPr/>
        </p:nvSpPr>
        <p:spPr bwMode="auto">
          <a:xfrm>
            <a:off x="1804988" y="831850"/>
            <a:ext cx="1454150" cy="654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/>
          </a:p>
        </p:txBody>
      </p:sp>
      <p:sp>
        <p:nvSpPr>
          <p:cNvPr id="4114" name="Rectangle 36"/>
          <p:cNvSpPr>
            <a:spLocks noChangeArrowheads="1"/>
          </p:cNvSpPr>
          <p:nvPr/>
        </p:nvSpPr>
        <p:spPr bwMode="auto">
          <a:xfrm>
            <a:off x="1963738" y="839788"/>
            <a:ext cx="1173398" cy="58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dirty="0"/>
              <a:t>Valley-Wide President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b="0" dirty="0"/>
              <a:t>Carolyn Wilson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b="0" dirty="0"/>
              <a:t>BR 4B-C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b="0" dirty="0"/>
              <a:t>(423)751-2957</a:t>
            </a:r>
          </a:p>
        </p:txBody>
      </p:sp>
      <p:sp>
        <p:nvSpPr>
          <p:cNvPr id="4115" name="Rectangle 37"/>
          <p:cNvSpPr>
            <a:spLocks noChangeArrowheads="1"/>
          </p:cNvSpPr>
          <p:nvPr/>
        </p:nvSpPr>
        <p:spPr bwMode="auto">
          <a:xfrm>
            <a:off x="3465081" y="838200"/>
            <a:ext cx="1455738" cy="654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/>
          </a:p>
        </p:txBody>
      </p:sp>
      <p:sp>
        <p:nvSpPr>
          <p:cNvPr id="4116" name="Rectangle 38"/>
          <p:cNvSpPr>
            <a:spLocks noChangeArrowheads="1"/>
          </p:cNvSpPr>
          <p:nvPr/>
        </p:nvSpPr>
        <p:spPr bwMode="auto">
          <a:xfrm>
            <a:off x="3411538" y="820738"/>
            <a:ext cx="1391407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dirty="0"/>
              <a:t>Valley-Wide Vice President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b="0" dirty="0"/>
              <a:t>Anthony Chorney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b="0" dirty="0"/>
              <a:t>PMB 2D-BFN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b="0" dirty="0"/>
              <a:t>(256)710-7086 (cell)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b="0" dirty="0"/>
              <a:t>(256)729-3219 (</a:t>
            </a:r>
            <a:r>
              <a:rPr lang="en-US" altLang="en-US" sz="800" b="0" dirty="0" err="1"/>
              <a:t>wk</a:t>
            </a:r>
            <a:r>
              <a:rPr lang="en-US" altLang="en-US" sz="800" b="0" dirty="0"/>
              <a:t>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800" b="0" dirty="0"/>
          </a:p>
        </p:txBody>
      </p:sp>
      <p:sp>
        <p:nvSpPr>
          <p:cNvPr id="4117" name="Rectangle 39"/>
          <p:cNvSpPr>
            <a:spLocks noChangeArrowheads="1"/>
          </p:cNvSpPr>
          <p:nvPr/>
        </p:nvSpPr>
        <p:spPr bwMode="auto">
          <a:xfrm>
            <a:off x="5059363" y="838200"/>
            <a:ext cx="1455737" cy="654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/>
          </a:p>
        </p:txBody>
      </p:sp>
      <p:sp>
        <p:nvSpPr>
          <p:cNvPr id="4118" name="Rectangle 40"/>
          <p:cNvSpPr>
            <a:spLocks noChangeArrowheads="1"/>
          </p:cNvSpPr>
          <p:nvPr/>
        </p:nvSpPr>
        <p:spPr bwMode="auto">
          <a:xfrm>
            <a:off x="6691313" y="838200"/>
            <a:ext cx="1454150" cy="654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/>
          </a:p>
        </p:txBody>
      </p:sp>
      <p:sp>
        <p:nvSpPr>
          <p:cNvPr id="4119" name="Rectangle 41"/>
          <p:cNvSpPr>
            <a:spLocks noChangeArrowheads="1"/>
          </p:cNvSpPr>
          <p:nvPr/>
        </p:nvSpPr>
        <p:spPr bwMode="auto">
          <a:xfrm>
            <a:off x="5205413" y="839788"/>
            <a:ext cx="1176604" cy="58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dirty="0"/>
              <a:t>Valley-Wide Secretary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b="0" dirty="0"/>
              <a:t>Jayson Williams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b="0" dirty="0"/>
              <a:t>GRN 1A-K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b="0" dirty="0"/>
              <a:t>(865)318-1777</a:t>
            </a:r>
          </a:p>
        </p:txBody>
      </p:sp>
      <p:sp>
        <p:nvSpPr>
          <p:cNvPr id="4120" name="Rectangle 42"/>
          <p:cNvSpPr>
            <a:spLocks noChangeArrowheads="1"/>
          </p:cNvSpPr>
          <p:nvPr/>
        </p:nvSpPr>
        <p:spPr bwMode="auto">
          <a:xfrm>
            <a:off x="6842125" y="852488"/>
            <a:ext cx="120065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dirty="0"/>
              <a:t>Valley-Wide Treasurer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b="0" dirty="0"/>
              <a:t>Greg Jennings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b="0" dirty="0"/>
              <a:t>BR 4B-C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b="0" dirty="0"/>
              <a:t>(423)497-7082 (cell)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b="0" dirty="0"/>
              <a:t>(423)751-7417 (</a:t>
            </a:r>
            <a:r>
              <a:rPr lang="en-US" altLang="en-US" sz="800" b="0" dirty="0" err="1"/>
              <a:t>wk</a:t>
            </a:r>
            <a:r>
              <a:rPr lang="en-US" altLang="en-US" sz="800" b="0" dirty="0"/>
              <a:t>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800" b="0" dirty="0"/>
          </a:p>
        </p:txBody>
      </p:sp>
      <p:sp>
        <p:nvSpPr>
          <p:cNvPr id="4121" name="Rectangle 68"/>
          <p:cNvSpPr>
            <a:spLocks noChangeArrowheads="1"/>
          </p:cNvSpPr>
          <p:nvPr/>
        </p:nvSpPr>
        <p:spPr bwMode="auto">
          <a:xfrm>
            <a:off x="4164013" y="4233863"/>
            <a:ext cx="7318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600"/>
              <a:t> </a:t>
            </a:r>
          </a:p>
        </p:txBody>
      </p:sp>
      <p:sp>
        <p:nvSpPr>
          <p:cNvPr id="4124" name="Rectangle 105"/>
          <p:cNvSpPr>
            <a:spLocks noChangeArrowheads="1"/>
          </p:cNvSpPr>
          <p:nvPr/>
        </p:nvSpPr>
        <p:spPr bwMode="auto">
          <a:xfrm>
            <a:off x="3551238" y="563563"/>
            <a:ext cx="26765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200"/>
              <a:t>Valley-Wide EA Executive Committee</a:t>
            </a:r>
          </a:p>
        </p:txBody>
      </p:sp>
      <p:sp>
        <p:nvSpPr>
          <p:cNvPr id="4125" name="Rectangle 106"/>
          <p:cNvSpPr>
            <a:spLocks noChangeArrowheads="1"/>
          </p:cNvSpPr>
          <p:nvPr/>
        </p:nvSpPr>
        <p:spPr bwMode="auto">
          <a:xfrm>
            <a:off x="3594100" y="42863"/>
            <a:ext cx="25939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EA ORGANIZATION CHART</a:t>
            </a:r>
          </a:p>
        </p:txBody>
      </p:sp>
      <p:sp>
        <p:nvSpPr>
          <p:cNvPr id="4126" name="Rectangle 107"/>
          <p:cNvSpPr>
            <a:spLocks noChangeArrowheads="1"/>
          </p:cNvSpPr>
          <p:nvPr/>
        </p:nvSpPr>
        <p:spPr bwMode="auto">
          <a:xfrm>
            <a:off x="4452938" y="5881688"/>
            <a:ext cx="841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EA Staff</a:t>
            </a:r>
          </a:p>
        </p:txBody>
      </p:sp>
      <p:sp>
        <p:nvSpPr>
          <p:cNvPr id="4127" name="Rectangle 108"/>
          <p:cNvSpPr>
            <a:spLocks noChangeArrowheads="1"/>
          </p:cNvSpPr>
          <p:nvPr/>
        </p:nvSpPr>
        <p:spPr bwMode="auto">
          <a:xfrm>
            <a:off x="2485231" y="6950075"/>
            <a:ext cx="4997450" cy="38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dirty="0"/>
              <a:t>(</a:t>
            </a:r>
            <a:r>
              <a:rPr lang="en-US" altLang="en-US" sz="900" dirty="0"/>
              <a:t>800) 531-3001        TVA: 632-2489     FAX: (865)637-3781       445 S. Gay St., Ste 301,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900" dirty="0"/>
              <a:t>			          Knoxville, TN  37902</a:t>
            </a:r>
          </a:p>
        </p:txBody>
      </p:sp>
      <p:sp>
        <p:nvSpPr>
          <p:cNvPr id="4128" name="Rectangle 109"/>
          <p:cNvSpPr>
            <a:spLocks noChangeArrowheads="1"/>
          </p:cNvSpPr>
          <p:nvPr/>
        </p:nvSpPr>
        <p:spPr bwMode="auto">
          <a:xfrm>
            <a:off x="219075" y="6907213"/>
            <a:ext cx="985847" cy="33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b="0" i="1"/>
              <a:t>Effective 2/22/2024</a:t>
            </a:r>
            <a:endParaRPr lang="en-US" altLang="en-US" sz="800" b="0" i="1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b="0" i="1" dirty="0"/>
              <a:t>Eaorgchrt.ppt</a:t>
            </a:r>
          </a:p>
        </p:txBody>
      </p:sp>
      <p:sp>
        <p:nvSpPr>
          <p:cNvPr id="4129" name="Line 159"/>
          <p:cNvSpPr>
            <a:spLocks noChangeShapeType="1"/>
          </p:cNvSpPr>
          <p:nvPr/>
        </p:nvSpPr>
        <p:spPr bwMode="auto">
          <a:xfrm flipH="1">
            <a:off x="3240088" y="2014538"/>
            <a:ext cx="15875" cy="679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0" name="Line 162"/>
          <p:cNvSpPr>
            <a:spLocks noChangeShapeType="1"/>
          </p:cNvSpPr>
          <p:nvPr/>
        </p:nvSpPr>
        <p:spPr bwMode="auto">
          <a:xfrm flipH="1">
            <a:off x="6799263" y="2073275"/>
            <a:ext cx="0" cy="1804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1" name="Line 165"/>
          <p:cNvSpPr>
            <a:spLocks noChangeShapeType="1"/>
          </p:cNvSpPr>
          <p:nvPr/>
        </p:nvSpPr>
        <p:spPr bwMode="auto">
          <a:xfrm flipH="1">
            <a:off x="1446213" y="1976438"/>
            <a:ext cx="0" cy="377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2" name="Line 167"/>
          <p:cNvSpPr>
            <a:spLocks noChangeShapeType="1"/>
          </p:cNvSpPr>
          <p:nvPr/>
        </p:nvSpPr>
        <p:spPr bwMode="auto">
          <a:xfrm>
            <a:off x="4979988" y="1997075"/>
            <a:ext cx="3175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3" name="Rectangle 131"/>
          <p:cNvSpPr>
            <a:spLocks noChangeArrowheads="1"/>
          </p:cNvSpPr>
          <p:nvPr/>
        </p:nvSpPr>
        <p:spPr bwMode="auto">
          <a:xfrm>
            <a:off x="4543425" y="2316163"/>
            <a:ext cx="879475" cy="4048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dirty="0"/>
              <a:t>Vice President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Michael Dinger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POB 4A-SQN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(423)208-6709 (cell)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(423)843-8761 (</a:t>
            </a:r>
            <a:r>
              <a:rPr lang="en-US" altLang="en-US" sz="500" b="0" dirty="0" err="1"/>
              <a:t>wk</a:t>
            </a:r>
            <a:r>
              <a:rPr lang="en-US" altLang="en-US" sz="500" b="0" dirty="0"/>
              <a:t>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4134" name="Rectangle 129"/>
          <p:cNvSpPr>
            <a:spLocks noChangeArrowheads="1"/>
          </p:cNvSpPr>
          <p:nvPr/>
        </p:nvSpPr>
        <p:spPr bwMode="auto">
          <a:xfrm>
            <a:off x="2851150" y="2316163"/>
            <a:ext cx="879475" cy="4048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dirty="0"/>
              <a:t>Vice President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Ricky L. Brannon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GRN 2F-K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(865)621-6167 (cell)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(865)673-2402 (</a:t>
            </a:r>
            <a:r>
              <a:rPr lang="en-US" altLang="en-US" sz="500" b="0" dirty="0" err="1"/>
              <a:t>wk</a:t>
            </a:r>
            <a:r>
              <a:rPr lang="en-US" altLang="en-US" sz="500" b="0" dirty="0"/>
              <a:t>)</a:t>
            </a: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8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8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4135" name="Rectangle 118"/>
          <p:cNvSpPr>
            <a:spLocks noChangeArrowheads="1"/>
          </p:cNvSpPr>
          <p:nvPr/>
        </p:nvSpPr>
        <p:spPr bwMode="auto">
          <a:xfrm>
            <a:off x="4529138" y="1698625"/>
            <a:ext cx="879475" cy="403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400" dirty="0"/>
              <a:t>CHICKAMAUGA SECTION 30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Matthew J. Wallace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SB 2B-SQN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(423)843-6835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</p:txBody>
      </p:sp>
      <p:sp>
        <p:nvSpPr>
          <p:cNvPr id="4136" name="Rectangle 116"/>
          <p:cNvSpPr>
            <a:spLocks noChangeArrowheads="1"/>
          </p:cNvSpPr>
          <p:nvPr/>
        </p:nvSpPr>
        <p:spPr bwMode="auto">
          <a:xfrm>
            <a:off x="2851150" y="1712913"/>
            <a:ext cx="879475" cy="403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400" dirty="0"/>
              <a:t>NORTHEASTERN SECTION 20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Jerri Dolan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MOB 2A-WBN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(423)298-4444 (cell)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(423)365-3576 (</a:t>
            </a:r>
            <a:r>
              <a:rPr lang="en-US" altLang="en-US" sz="500" b="0" dirty="0" err="1"/>
              <a:t>wk</a:t>
            </a:r>
            <a:r>
              <a:rPr lang="en-US" altLang="en-US" sz="500" b="0" dirty="0"/>
              <a:t>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</p:txBody>
      </p:sp>
      <p:sp>
        <p:nvSpPr>
          <p:cNvPr id="4137" name="Rectangle 140"/>
          <p:cNvSpPr>
            <a:spLocks noChangeArrowheads="1"/>
          </p:cNvSpPr>
          <p:nvPr/>
        </p:nvSpPr>
        <p:spPr bwMode="auto">
          <a:xfrm>
            <a:off x="6305550" y="2290763"/>
            <a:ext cx="879475" cy="4048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dirty="0"/>
              <a:t>Vice President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dirty="0"/>
              <a:t> </a:t>
            </a:r>
            <a:r>
              <a:rPr lang="en-US" altLang="en-US" sz="500" b="0" dirty="0"/>
              <a:t>Austin Caperton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dirty="0"/>
              <a:t> </a:t>
            </a:r>
            <a:r>
              <a:rPr lang="en-US" altLang="en-US" sz="500" b="0" dirty="0"/>
              <a:t>(931)722-0161</a:t>
            </a: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4138" name="Rectangle 144"/>
          <p:cNvSpPr>
            <a:spLocks noChangeArrowheads="1"/>
          </p:cNvSpPr>
          <p:nvPr/>
        </p:nvSpPr>
        <p:spPr bwMode="auto">
          <a:xfrm>
            <a:off x="6310313" y="2908300"/>
            <a:ext cx="879475" cy="4048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dirty="0"/>
              <a:t>Alabama Sub-sect.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Shannon Byrd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CSC 1C-M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(256)386-3678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4140" name="Rectangle 120"/>
          <p:cNvSpPr>
            <a:spLocks noChangeArrowheads="1"/>
          </p:cNvSpPr>
          <p:nvPr/>
        </p:nvSpPr>
        <p:spPr bwMode="auto">
          <a:xfrm>
            <a:off x="6305550" y="1698625"/>
            <a:ext cx="879475" cy="403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dirty="0"/>
              <a:t>SOUTHERN SECTION 40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Cody Slaton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CSC 1C-M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(256)386-2577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</p:txBody>
      </p:sp>
      <p:sp>
        <p:nvSpPr>
          <p:cNvPr id="4141" name="Rectangle 154"/>
          <p:cNvSpPr>
            <a:spLocks noChangeArrowheads="1"/>
          </p:cNvSpPr>
          <p:nvPr/>
        </p:nvSpPr>
        <p:spPr bwMode="auto">
          <a:xfrm>
            <a:off x="8237538" y="2916238"/>
            <a:ext cx="879475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dirty="0"/>
              <a:t>Cumberland Sub-sect.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Jason Page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CUF 1A-CCT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(931)827-6317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4142" name="Rectangle 155"/>
          <p:cNvSpPr>
            <a:spLocks noChangeArrowheads="1"/>
          </p:cNvSpPr>
          <p:nvPr/>
        </p:nvSpPr>
        <p:spPr bwMode="auto">
          <a:xfrm>
            <a:off x="8237538" y="3514725"/>
            <a:ext cx="879475" cy="4048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dirty="0"/>
              <a:t>Jackson Sub-sect.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Nick Bremer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CSC 1A-OKT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(731)421-7536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4145" name="Line 2"/>
          <p:cNvSpPr>
            <a:spLocks noChangeShapeType="1"/>
          </p:cNvSpPr>
          <p:nvPr/>
        </p:nvSpPr>
        <p:spPr bwMode="auto">
          <a:xfrm flipV="1">
            <a:off x="242888" y="1106488"/>
            <a:ext cx="156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6" name="Line 2"/>
          <p:cNvSpPr>
            <a:spLocks noChangeShapeType="1"/>
          </p:cNvSpPr>
          <p:nvPr/>
        </p:nvSpPr>
        <p:spPr bwMode="auto">
          <a:xfrm flipV="1">
            <a:off x="8145463" y="1181100"/>
            <a:ext cx="1477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49" name="Straight Connector 5"/>
          <p:cNvCxnSpPr>
            <a:cxnSpLocks noChangeShapeType="1"/>
            <a:endCxn id="4143" idx="0"/>
          </p:cNvCxnSpPr>
          <p:nvPr/>
        </p:nvCxnSpPr>
        <p:spPr bwMode="auto">
          <a:xfrm>
            <a:off x="8697913" y="5159375"/>
            <a:ext cx="0" cy="2651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50" name="Rectangle 83"/>
          <p:cNvSpPr>
            <a:spLocks noChangeArrowheads="1"/>
          </p:cNvSpPr>
          <p:nvPr/>
        </p:nvSpPr>
        <p:spPr bwMode="auto">
          <a:xfrm>
            <a:off x="306387" y="6419850"/>
            <a:ext cx="1597025" cy="447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dirty="0"/>
              <a:t>Labor Relations Specialist</a:t>
            </a:r>
            <a:endParaRPr lang="en-US" altLang="en-US" sz="800" b="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b="0" dirty="0"/>
              <a:t>M. Renae McKenzie</a:t>
            </a:r>
          </a:p>
        </p:txBody>
      </p:sp>
      <p:sp>
        <p:nvSpPr>
          <p:cNvPr id="4151" name="Rectangle 34"/>
          <p:cNvSpPr>
            <a:spLocks noChangeArrowheads="1"/>
          </p:cNvSpPr>
          <p:nvPr/>
        </p:nvSpPr>
        <p:spPr bwMode="auto">
          <a:xfrm>
            <a:off x="963613" y="1747838"/>
            <a:ext cx="879475" cy="403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40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400" dirty="0"/>
              <a:t>CHATTANOOGA SECTION 10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C. David Littlejohn </a:t>
            </a:r>
            <a:br>
              <a:rPr lang="en-US" altLang="en-US" sz="500" b="0" dirty="0"/>
            </a:br>
            <a:r>
              <a:rPr lang="en-US" altLang="en-US" sz="500" b="0" dirty="0"/>
              <a:t>PSC 1F-C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(423)751-2205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 dirty="0">
              <a:solidFill>
                <a:srgbClr val="FF0000"/>
              </a:solidFill>
            </a:endParaRPr>
          </a:p>
        </p:txBody>
      </p:sp>
      <p:sp>
        <p:nvSpPr>
          <p:cNvPr id="4139" name="Rectangle 145"/>
          <p:cNvSpPr>
            <a:spLocks noChangeArrowheads="1"/>
          </p:cNvSpPr>
          <p:nvPr/>
        </p:nvSpPr>
        <p:spPr bwMode="auto">
          <a:xfrm>
            <a:off x="6310313" y="3525838"/>
            <a:ext cx="879475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dirty="0"/>
              <a:t>Browns Ferry Sub-sect.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C. Kelley  Dollar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SAB 1C-BFN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(256)729-3141</a:t>
            </a: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58" name="Rectangle 145"/>
          <p:cNvSpPr>
            <a:spLocks noChangeArrowheads="1"/>
          </p:cNvSpPr>
          <p:nvPr/>
        </p:nvSpPr>
        <p:spPr bwMode="auto">
          <a:xfrm>
            <a:off x="6305549" y="4144963"/>
            <a:ext cx="879475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dirty="0"/>
              <a:t>Mississippi Sub-sect.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Bryan Fant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STC 1A-STM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(662)495-6251</a:t>
            </a: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796881" y="3932238"/>
            <a:ext cx="1" cy="2127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144" name="Rectangle 143"/>
          <p:cNvSpPr>
            <a:spLocks noChangeArrowheads="1"/>
          </p:cNvSpPr>
          <p:nvPr/>
        </p:nvSpPr>
        <p:spPr bwMode="auto">
          <a:xfrm>
            <a:off x="8231188" y="2301081"/>
            <a:ext cx="868362" cy="431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None/>
            </a:pPr>
            <a:r>
              <a:rPr lang="en-US" altLang="en-US" sz="500" dirty="0"/>
              <a:t>Vice President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Brian Flagg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SUB 1A-CDT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(731)413-0596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4102" name="Rectangle 123"/>
          <p:cNvSpPr>
            <a:spLocks noChangeArrowheads="1"/>
          </p:cNvSpPr>
          <p:nvPr/>
        </p:nvSpPr>
        <p:spPr bwMode="auto">
          <a:xfrm>
            <a:off x="8224838" y="1689100"/>
            <a:ext cx="879475" cy="403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None/>
            </a:pPr>
            <a:r>
              <a:rPr lang="en-US" altLang="en-US" sz="400" dirty="0"/>
              <a:t>NASHVILLE-WEST SECTION 50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Natalie Gilmore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CSC 1A-OKT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(662)617-4391 (cell)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(731)421-7511 (</a:t>
            </a:r>
            <a:r>
              <a:rPr lang="en-US" altLang="en-US" sz="500" b="0" dirty="0" err="1"/>
              <a:t>wk</a:t>
            </a:r>
            <a:r>
              <a:rPr lang="en-US" altLang="en-US" sz="500" b="0" dirty="0"/>
              <a:t>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</p:txBody>
      </p:sp>
      <p:sp>
        <p:nvSpPr>
          <p:cNvPr id="4099" name="Rectangle 157"/>
          <p:cNvSpPr>
            <a:spLocks noChangeArrowheads="1"/>
          </p:cNvSpPr>
          <p:nvPr/>
        </p:nvSpPr>
        <p:spPr bwMode="auto">
          <a:xfrm>
            <a:off x="8231188" y="4754563"/>
            <a:ext cx="879475" cy="4048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dirty="0"/>
              <a:t>Paradise Sub-sect.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Stetson Atcher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PAC 1A-DRK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(270)608-5685 (cell)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(270)476-4027 (</a:t>
            </a:r>
            <a:r>
              <a:rPr lang="en-US" altLang="en-US" sz="500" b="0" dirty="0" err="1"/>
              <a:t>wk</a:t>
            </a:r>
            <a:r>
              <a:rPr lang="en-US" altLang="en-US" sz="500" b="0" dirty="0"/>
              <a:t>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4143" name="Rectangle 158"/>
          <p:cNvSpPr>
            <a:spLocks noChangeArrowheads="1"/>
          </p:cNvSpPr>
          <p:nvPr/>
        </p:nvSpPr>
        <p:spPr bwMode="auto">
          <a:xfrm>
            <a:off x="8256588" y="5424488"/>
            <a:ext cx="879475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dirty="0"/>
              <a:t>Gallatin Sub-sect.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Mark Stonic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ANT 1A-NST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(615)781-4773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" name="Rectangle 83">
            <a:extLst>
              <a:ext uri="{FF2B5EF4-FFF2-40B4-BE49-F238E27FC236}">
                <a16:creationId xmlns:a16="http://schemas.microsoft.com/office/drawing/2014/main" id="{074E139E-DC4C-36E5-C5B9-BC803E91B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9713" y="6411191"/>
            <a:ext cx="1393832" cy="447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dirty="0"/>
              <a:t>Labor Relations Consultant</a:t>
            </a:r>
            <a:endParaRPr lang="en-US" altLang="en-US" sz="800" b="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b="0" dirty="0"/>
              <a:t>Sue Rollins</a:t>
            </a:r>
          </a:p>
        </p:txBody>
      </p:sp>
      <p:sp>
        <p:nvSpPr>
          <p:cNvPr id="3" name="Rectangle 83">
            <a:extLst>
              <a:ext uri="{FF2B5EF4-FFF2-40B4-BE49-F238E27FC236}">
                <a16:creationId xmlns:a16="http://schemas.microsoft.com/office/drawing/2014/main" id="{8B930F2F-B1E0-B5B1-EE7B-5D5DCB425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97" y="6431756"/>
            <a:ext cx="1435821" cy="4198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dirty="0"/>
              <a:t>Labor Relations Assistant</a:t>
            </a:r>
            <a:endParaRPr lang="en-US" altLang="en-US" sz="800" b="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b="0" dirty="0"/>
              <a:t>Brigitte Brown</a:t>
            </a:r>
          </a:p>
        </p:txBody>
      </p:sp>
      <p:sp>
        <p:nvSpPr>
          <p:cNvPr id="5" name="Rectangle 83">
            <a:extLst>
              <a:ext uri="{FF2B5EF4-FFF2-40B4-BE49-F238E27FC236}">
                <a16:creationId xmlns:a16="http://schemas.microsoft.com/office/drawing/2014/main" id="{F30D89F3-6F7A-0E6B-A247-6B0DF567D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3869" y="6419850"/>
            <a:ext cx="1397006" cy="431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dirty="0"/>
              <a:t>Labor Relations Assistant</a:t>
            </a:r>
            <a:endParaRPr lang="en-US" altLang="en-US" sz="800" b="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b="0" dirty="0"/>
              <a:t>Ahnesty Ondrak</a:t>
            </a:r>
          </a:p>
        </p:txBody>
      </p:sp>
      <p:sp>
        <p:nvSpPr>
          <p:cNvPr id="7" name="Rectangle 34">
            <a:extLst>
              <a:ext uri="{FF2B5EF4-FFF2-40B4-BE49-F238E27FC236}">
                <a16:creationId xmlns:a16="http://schemas.microsoft.com/office/drawing/2014/main" id="{1671A5CB-8259-6DB4-18DB-ECB0B896A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148" y="2346325"/>
            <a:ext cx="879475" cy="403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50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400" dirty="0"/>
              <a:t>Vice President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Michael L. Conyers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OHP 1A-BNT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00" b="0" dirty="0"/>
              <a:t>(540)589-3677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800" dirty="0">
              <a:solidFill>
                <a:srgbClr val="FF0000"/>
              </a:solidFill>
            </a:endParaRPr>
          </a:p>
        </p:txBody>
      </p:sp>
      <p:sp>
        <p:nvSpPr>
          <p:cNvPr id="8" name="Rectangle 83">
            <a:extLst>
              <a:ext uri="{FF2B5EF4-FFF2-40B4-BE49-F238E27FC236}">
                <a16:creationId xmlns:a16="http://schemas.microsoft.com/office/drawing/2014/main" id="{1FB237FA-28D8-90B1-FA57-13FC1D9C2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9680" y="6423098"/>
            <a:ext cx="1393833" cy="4285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dirty="0"/>
              <a:t>Labor Relations Consultant</a:t>
            </a:r>
            <a:endParaRPr lang="en-US" altLang="en-US" sz="800" b="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b="0" dirty="0"/>
              <a:t>Marvin Ridge</a:t>
            </a:r>
          </a:p>
        </p:txBody>
      </p:sp>
      <p:sp>
        <p:nvSpPr>
          <p:cNvPr id="9" name="Rectangle 83">
            <a:extLst>
              <a:ext uri="{FF2B5EF4-FFF2-40B4-BE49-F238E27FC236}">
                <a16:creationId xmlns:a16="http://schemas.microsoft.com/office/drawing/2014/main" id="{9690A7A9-39A3-A03D-78EF-BABAFBD8E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4503" y="6420427"/>
            <a:ext cx="1597025" cy="447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dirty="0"/>
              <a:t>Labor Relations Specialist</a:t>
            </a:r>
            <a:endParaRPr lang="en-US" altLang="en-US" sz="800" b="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800" b="0" dirty="0"/>
              <a:t>Cody Workman</a:t>
            </a:r>
          </a:p>
        </p:txBody>
      </p:sp>
    </p:spTree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</TotalTime>
  <Pages>1</Pages>
  <Words>334</Words>
  <Application>Microsoft Office PowerPoint</Application>
  <PresentationFormat>Custom</PresentationFormat>
  <Paragraphs>294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 Organization Chart</dc:title>
  <dc:creator>Engineering Associates</dc:creator>
  <cp:lastModifiedBy>Ondrak, Ahnesty</cp:lastModifiedBy>
  <cp:revision>275</cp:revision>
  <cp:lastPrinted>2023-11-17T13:33:42Z</cp:lastPrinted>
  <dcterms:created xsi:type="dcterms:W3CDTF">1996-02-26T16:25:26Z</dcterms:created>
  <dcterms:modified xsi:type="dcterms:W3CDTF">2024-02-22T16:37:36Z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9eaf1a-7efc-4716-b8f5-9f854238b68b_Enabled">
    <vt:lpwstr>true</vt:lpwstr>
  </property>
  <property fmtid="{D5CDD505-2E9C-101B-9397-08002B2CF9AE}" pid="3" name="MSIP_Label_d09eaf1a-7efc-4716-b8f5-9f854238b68b_SetDate">
    <vt:lpwstr>2023-02-02T20:02:30Z</vt:lpwstr>
  </property>
  <property fmtid="{D5CDD505-2E9C-101B-9397-08002B2CF9AE}" pid="4" name="MSIP_Label_d09eaf1a-7efc-4716-b8f5-9f854238b68b_Method">
    <vt:lpwstr>Standard</vt:lpwstr>
  </property>
  <property fmtid="{D5CDD505-2E9C-101B-9397-08002B2CF9AE}" pid="5" name="MSIP_Label_d09eaf1a-7efc-4716-b8f5-9f854238b68b_Name">
    <vt:lpwstr>defa4170-0d19-0005-0004-bc88714345d2</vt:lpwstr>
  </property>
  <property fmtid="{D5CDD505-2E9C-101B-9397-08002B2CF9AE}" pid="6" name="MSIP_Label_d09eaf1a-7efc-4716-b8f5-9f854238b68b_SiteId">
    <vt:lpwstr>270992cd-9003-4971-84de-d1640c0bffc5</vt:lpwstr>
  </property>
  <property fmtid="{D5CDD505-2E9C-101B-9397-08002B2CF9AE}" pid="7" name="MSIP_Label_d09eaf1a-7efc-4716-b8f5-9f854238b68b_ActionId">
    <vt:lpwstr>8434d1e3-9206-41c8-bcc9-e6841e896ed4</vt:lpwstr>
  </property>
  <property fmtid="{D5CDD505-2E9C-101B-9397-08002B2CF9AE}" pid="8" name="MSIP_Label_d09eaf1a-7efc-4716-b8f5-9f854238b68b_ContentBits">
    <vt:lpwstr>0</vt:lpwstr>
  </property>
</Properties>
</file>